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4" r:id="rId5"/>
  </p:sldMasterIdLst>
  <p:notesMasterIdLst>
    <p:notesMasterId r:id="rId39"/>
  </p:notesMasterIdLst>
  <p:handoutMasterIdLst>
    <p:handoutMasterId r:id="rId40"/>
  </p:handoutMasterIdLst>
  <p:sldIdLst>
    <p:sldId id="256" r:id="rId6"/>
    <p:sldId id="258" r:id="rId7"/>
    <p:sldId id="266" r:id="rId8"/>
    <p:sldId id="260" r:id="rId9"/>
    <p:sldId id="283" r:id="rId10"/>
    <p:sldId id="284" r:id="rId11"/>
    <p:sldId id="285" r:id="rId12"/>
    <p:sldId id="286" r:id="rId13"/>
    <p:sldId id="287" r:id="rId14"/>
    <p:sldId id="261" r:id="rId15"/>
    <p:sldId id="263" r:id="rId16"/>
    <p:sldId id="264" r:id="rId17"/>
    <p:sldId id="259" r:id="rId18"/>
    <p:sldId id="268" r:id="rId19"/>
    <p:sldId id="267" r:id="rId20"/>
    <p:sldId id="269" r:id="rId21"/>
    <p:sldId id="265" r:id="rId22"/>
    <p:sldId id="289" r:id="rId23"/>
    <p:sldId id="270" r:id="rId24"/>
    <p:sldId id="290" r:id="rId25"/>
    <p:sldId id="271" r:id="rId26"/>
    <p:sldId id="272" r:id="rId27"/>
    <p:sldId id="274" r:id="rId28"/>
    <p:sldId id="275" r:id="rId29"/>
    <p:sldId id="276" r:id="rId30"/>
    <p:sldId id="277" r:id="rId31"/>
    <p:sldId id="273" r:id="rId32"/>
    <p:sldId id="291" r:id="rId33"/>
    <p:sldId id="278" r:id="rId34"/>
    <p:sldId id="279" r:id="rId35"/>
    <p:sldId id="281" r:id="rId36"/>
    <p:sldId id="282" r:id="rId37"/>
    <p:sldId id="280" r:id="rId38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F5DC"/>
    <a:srgbClr val="F6C798"/>
    <a:srgbClr val="762123"/>
    <a:srgbClr val="156635"/>
    <a:srgbClr val="EC821C"/>
    <a:srgbClr val="93E9B6"/>
    <a:srgbClr val="E49C9E"/>
    <a:srgbClr val="156834"/>
    <a:srgbClr val="DA787A"/>
    <a:srgbClr val="1567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54" autoAdjust="0"/>
    <p:restoredTop sz="93381" autoAdjust="0"/>
  </p:normalViewPr>
  <p:slideViewPr>
    <p:cSldViewPr>
      <p:cViewPr varScale="1">
        <p:scale>
          <a:sx n="69" d="100"/>
          <a:sy n="69" d="100"/>
        </p:scale>
        <p:origin x="712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2922" y="-96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pivotSource>
    <c:name>[Test varietal Ktl_2017_2018.xlsx]Graphe Tomato Ktl!Tableau croisé dynamique4</c:name>
    <c:fmtId val="-1"/>
  </c:pivotSource>
  <c:chart>
    <c:autoTitleDeleted val="1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rgbClr val="00B050"/>
          </a:solidFill>
          <a:ln>
            <a:noFill/>
          </a:ln>
          <a:effectLst/>
        </c:spPr>
      </c:pivotFmt>
      <c:pivotFmt>
        <c:idx val="2"/>
        <c:spPr>
          <a:solidFill>
            <a:srgbClr val="00B050"/>
          </a:solidFill>
          <a:ln>
            <a:noFill/>
          </a:ln>
          <a:effectLst/>
        </c:spPr>
      </c:pivotFmt>
      <c:pivotFmt>
        <c:idx val="3"/>
        <c:spPr>
          <a:solidFill>
            <a:srgbClr val="00B050"/>
          </a:solidFill>
          <a:ln>
            <a:noFill/>
          </a:ln>
          <a:effectLst/>
        </c:spPr>
      </c:pivotFmt>
      <c:pivotFmt>
        <c:idx val="4"/>
        <c:spPr>
          <a:solidFill>
            <a:srgbClr val="00B050"/>
          </a:solidFill>
          <a:ln>
            <a:noFill/>
          </a:ln>
          <a:effectLst/>
        </c:spPr>
      </c:pivotFmt>
      <c:pivotFmt>
        <c:idx val="5"/>
        <c:spPr>
          <a:solidFill>
            <a:srgbClr val="FFC000"/>
          </a:solidFill>
          <a:ln>
            <a:noFill/>
          </a:ln>
          <a:effectLst/>
        </c:spPr>
      </c:pivotFmt>
      <c:pivotFmt>
        <c:idx val="6"/>
        <c:spPr>
          <a:solidFill>
            <a:srgbClr val="FFC000"/>
          </a:solidFill>
          <a:ln>
            <a:noFill/>
          </a:ln>
          <a:effectLst/>
        </c:spPr>
      </c:pivotFmt>
      <c:pivotFmt>
        <c:idx val="7"/>
        <c:spPr>
          <a:solidFill>
            <a:srgbClr val="FFC000"/>
          </a:solidFill>
          <a:ln>
            <a:noFill/>
          </a:ln>
          <a:effectLst/>
        </c:spPr>
      </c:pivotFmt>
      <c:pivotFmt>
        <c:idx val="8"/>
        <c:spPr>
          <a:solidFill>
            <a:srgbClr val="FFC000"/>
          </a:solidFill>
          <a:ln>
            <a:noFill/>
          </a:ln>
          <a:effectLst/>
        </c:spPr>
      </c:pivotFmt>
      <c:pivotFmt>
        <c:idx val="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rgbClr val="FFC000"/>
          </a:solidFill>
          <a:ln>
            <a:noFill/>
          </a:ln>
          <a:effectLst/>
        </c:spPr>
      </c:pivotFmt>
      <c:pivotFmt>
        <c:idx val="11"/>
        <c:spPr>
          <a:solidFill>
            <a:srgbClr val="00B050"/>
          </a:solidFill>
          <a:ln>
            <a:noFill/>
          </a:ln>
          <a:effectLst/>
        </c:spPr>
      </c:pivotFmt>
      <c:pivotFmt>
        <c:idx val="12"/>
        <c:spPr>
          <a:solidFill>
            <a:srgbClr val="FFC000"/>
          </a:solidFill>
          <a:ln>
            <a:noFill/>
          </a:ln>
          <a:effectLst/>
        </c:spPr>
      </c:pivotFmt>
      <c:pivotFmt>
        <c:idx val="13"/>
        <c:spPr>
          <a:solidFill>
            <a:srgbClr val="00B050"/>
          </a:solidFill>
          <a:ln>
            <a:noFill/>
          </a:ln>
          <a:effectLst/>
        </c:spPr>
      </c:pivotFmt>
      <c:pivotFmt>
        <c:idx val="14"/>
        <c:spPr>
          <a:solidFill>
            <a:srgbClr val="FFC000"/>
          </a:solidFill>
          <a:ln>
            <a:noFill/>
          </a:ln>
          <a:effectLst/>
        </c:spPr>
      </c:pivotFmt>
      <c:pivotFmt>
        <c:idx val="15"/>
        <c:spPr>
          <a:solidFill>
            <a:srgbClr val="00B050"/>
          </a:solidFill>
          <a:ln>
            <a:noFill/>
          </a:ln>
          <a:effectLst/>
        </c:spPr>
      </c:pivotFmt>
      <c:pivotFmt>
        <c:idx val="16"/>
        <c:spPr>
          <a:solidFill>
            <a:srgbClr val="FFC000"/>
          </a:solidFill>
          <a:ln>
            <a:noFill/>
          </a:ln>
          <a:effectLst/>
        </c:spPr>
      </c:pivotFmt>
      <c:pivotFmt>
        <c:idx val="17"/>
        <c:spPr>
          <a:solidFill>
            <a:srgbClr val="00B050"/>
          </a:solidFill>
          <a:ln>
            <a:noFill/>
          </a:ln>
          <a:effectLst/>
        </c:spPr>
      </c:pivotFmt>
      <c:pivotFmt>
        <c:idx val="1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solidFill>
            <a:srgbClr val="FFC000"/>
          </a:solidFill>
          <a:ln>
            <a:noFill/>
          </a:ln>
          <a:effectLst/>
        </c:spPr>
      </c:pivotFmt>
      <c:pivotFmt>
        <c:idx val="20"/>
        <c:spPr>
          <a:solidFill>
            <a:srgbClr val="00B050"/>
          </a:solidFill>
          <a:ln>
            <a:noFill/>
          </a:ln>
          <a:effectLst/>
        </c:spPr>
      </c:pivotFmt>
      <c:pivotFmt>
        <c:idx val="21"/>
        <c:spPr>
          <a:solidFill>
            <a:srgbClr val="FFC000"/>
          </a:solidFill>
          <a:ln>
            <a:noFill/>
          </a:ln>
          <a:effectLst/>
        </c:spPr>
      </c:pivotFmt>
      <c:pivotFmt>
        <c:idx val="22"/>
        <c:spPr>
          <a:solidFill>
            <a:srgbClr val="00B050"/>
          </a:solidFill>
          <a:ln>
            <a:noFill/>
          </a:ln>
          <a:effectLst/>
        </c:spPr>
      </c:pivotFmt>
      <c:pivotFmt>
        <c:idx val="23"/>
        <c:spPr>
          <a:solidFill>
            <a:srgbClr val="FFC000"/>
          </a:solidFill>
          <a:ln>
            <a:noFill/>
          </a:ln>
          <a:effectLst/>
        </c:spPr>
      </c:pivotFmt>
      <c:pivotFmt>
        <c:idx val="24"/>
        <c:spPr>
          <a:solidFill>
            <a:srgbClr val="00B050"/>
          </a:solidFill>
          <a:ln>
            <a:noFill/>
          </a:ln>
          <a:effectLst/>
        </c:spPr>
      </c:pivotFmt>
      <c:pivotFmt>
        <c:idx val="25"/>
        <c:spPr>
          <a:solidFill>
            <a:srgbClr val="FFC000"/>
          </a:solidFill>
          <a:ln>
            <a:noFill/>
          </a:ln>
          <a:effectLst/>
        </c:spPr>
      </c:pivotFmt>
      <c:pivotFmt>
        <c:idx val="26"/>
        <c:spPr>
          <a:solidFill>
            <a:srgbClr val="00B050"/>
          </a:solidFill>
          <a:ln>
            <a:noFill/>
          </a:ln>
          <a:effectLst/>
        </c:spPr>
      </c:pivotFmt>
    </c:pivotFmts>
    <c:plotArea>
      <c:layout>
        <c:manualLayout>
          <c:layoutTarget val="inner"/>
          <c:xMode val="edge"/>
          <c:yMode val="edge"/>
          <c:x val="0.158151366749888"/>
          <c:y val="0.11895918182640963"/>
          <c:w val="0.78064912617630133"/>
          <c:h val="0.399053089846380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'Graphe Tomato Ktl'!$C$3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825-40E3-B4CC-C830693D0595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825-40E3-B4CC-C830693D0595}"/>
              </c:ext>
            </c:extLst>
          </c:dPt>
          <c:dPt>
            <c:idx val="4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825-40E3-B4CC-C830693D0595}"/>
              </c:ext>
            </c:extLst>
          </c:dPt>
          <c:dPt>
            <c:idx val="5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825-40E3-B4CC-C830693D0595}"/>
              </c:ext>
            </c:extLst>
          </c:dPt>
          <c:dPt>
            <c:idx val="7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C825-40E3-B4CC-C830693D0595}"/>
              </c:ext>
            </c:extLst>
          </c:dPt>
          <c:dPt>
            <c:idx val="8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C825-40E3-B4CC-C830693D0595}"/>
              </c:ext>
            </c:extLst>
          </c:dPt>
          <c:dPt>
            <c:idx val="10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C825-40E3-B4CC-C830693D0595}"/>
              </c:ext>
            </c:extLst>
          </c:dPt>
          <c:dPt>
            <c:idx val="11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C825-40E3-B4CC-C830693D0595}"/>
              </c:ext>
            </c:extLst>
          </c:dPt>
          <c:errBars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multiLvlStrRef>
              <c:f>'Graphe Tomato Ktl'!$A$4:$B$15</c:f>
              <c:multiLvlStrCache>
                <c:ptCount val="12"/>
                <c:lvl>
                  <c:pt idx="0">
                    <c:v>Roma</c:v>
                  </c:pt>
                  <c:pt idx="1">
                    <c:v>Rio grande</c:v>
                  </c:pt>
                  <c:pt idx="2">
                    <c:v>Local</c:v>
                  </c:pt>
                  <c:pt idx="3">
                    <c:v>Roma</c:v>
                  </c:pt>
                  <c:pt idx="4">
                    <c:v>Rio grande</c:v>
                  </c:pt>
                  <c:pt idx="5">
                    <c:v>Local</c:v>
                  </c:pt>
                  <c:pt idx="6">
                    <c:v>Roma</c:v>
                  </c:pt>
                  <c:pt idx="7">
                    <c:v>Rio grande</c:v>
                  </c:pt>
                  <c:pt idx="8">
                    <c:v>Local</c:v>
                  </c:pt>
                  <c:pt idx="9">
                    <c:v>Roma</c:v>
                  </c:pt>
                  <c:pt idx="10">
                    <c:v>Rio grande</c:v>
                  </c:pt>
                  <c:pt idx="11">
                    <c:v>Local</c:v>
                  </c:pt>
                </c:lvl>
                <c:lvl>
                  <c:pt idx="0">
                    <c:v>M'pessoba</c:v>
                  </c:pt>
                  <c:pt idx="3">
                    <c:v>Nampossela</c:v>
                  </c:pt>
                  <c:pt idx="6">
                    <c:v>N'golonianasso</c:v>
                  </c:pt>
                  <c:pt idx="9">
                    <c:v>Zanzoni</c:v>
                  </c:pt>
                </c:lvl>
              </c:multiLvlStrCache>
            </c:multiLvlStrRef>
          </c:cat>
          <c:val>
            <c:numRef>
              <c:f>'Graphe Tomato Ktl'!$C$4:$C$15</c:f>
              <c:numCache>
                <c:formatCode>General</c:formatCode>
                <c:ptCount val="12"/>
                <c:pt idx="0">
                  <c:v>33</c:v>
                </c:pt>
                <c:pt idx="1">
                  <c:v>26.5</c:v>
                </c:pt>
                <c:pt idx="2">
                  <c:v>18.5</c:v>
                </c:pt>
                <c:pt idx="3">
                  <c:v>32.5</c:v>
                </c:pt>
                <c:pt idx="4">
                  <c:v>27</c:v>
                </c:pt>
                <c:pt idx="5">
                  <c:v>15</c:v>
                </c:pt>
                <c:pt idx="6">
                  <c:v>59</c:v>
                </c:pt>
                <c:pt idx="7">
                  <c:v>58.5</c:v>
                </c:pt>
                <c:pt idx="8">
                  <c:v>40.5</c:v>
                </c:pt>
                <c:pt idx="9">
                  <c:v>29</c:v>
                </c:pt>
                <c:pt idx="10">
                  <c:v>33.5</c:v>
                </c:pt>
                <c:pt idx="11">
                  <c:v>17.5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C825-40E3-B4CC-C830693D05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06146560"/>
        <c:axId val="1706150368"/>
      </c:barChart>
      <c:catAx>
        <c:axId val="1706146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706150368"/>
        <c:crosses val="autoZero"/>
        <c:auto val="1"/>
        <c:lblAlgn val="ctr"/>
        <c:lblOffset val="100"/>
        <c:noMultiLvlLbl val="0"/>
      </c:catAx>
      <c:valAx>
        <c:axId val="1706150368"/>
        <c:scaling>
          <c:orientation val="minMax"/>
          <c:max val="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 sz="1200" b="0" i="0" baseline="0">
                    <a:effectLst/>
                  </a:rPr>
                  <a:t>Tomato YIELD (T/ha)</a:t>
                </a:r>
                <a:endParaRPr lang="fr-FR" sz="1200">
                  <a:effectLst/>
                </a:endParaRPr>
              </a:p>
            </c:rich>
          </c:tx>
          <c:layout>
            <c:manualLayout>
              <c:xMode val="edge"/>
              <c:yMode val="edge"/>
              <c:x val="1.5907912425580949E-2"/>
              <c:y val="5.4586351706036762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706146560"/>
        <c:crosses val="autoZero"/>
        <c:crossBetween val="between"/>
        <c:majorUnit val="50"/>
      </c:valAx>
      <c:spPr>
        <a:solidFill>
          <a:srgbClr val="CBF5DC"/>
        </a:solidFill>
        <a:ln>
          <a:noFill/>
        </a:ln>
        <a:effectLst/>
      </c:spPr>
    </c:plotArea>
    <c:plotVisOnly val="1"/>
    <c:dispBlanksAs val="gap"/>
    <c:showDLblsOverMax val="0"/>
  </c:chart>
  <c:spPr>
    <a:solidFill>
      <a:srgbClr val="CBF5DC"/>
    </a:solidFill>
    <a:ln>
      <a:noFill/>
    </a:ln>
    <a:effectLst>
      <a:outerShdw blurRad="50800" dist="50800" dir="5400000" algn="ctr" rotWithShape="0">
        <a:sysClr val="window" lastClr="FFFFFF"/>
      </a:outerShdw>
    </a:effectLst>
  </c:spPr>
  <c:txPr>
    <a:bodyPr/>
    <a:lstStyle/>
    <a:p>
      <a:pPr>
        <a:defRPr/>
      </a:pPr>
      <a:endParaRPr lang="fr-FR"/>
    </a:p>
  </c:txPr>
  <c:externalData r:id="rId4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pivotSource>
    <c:name>[Graphs AR 2018  Bougouni.xlsx]Graphe Africa eggplant Bgn!Tableau croisé dynamique31</c:name>
    <c:fmtId val="-1"/>
  </c:pivotSource>
  <c:chart>
    <c:autoTitleDeleted val="1"/>
    <c:pivotFmts>
      <c:pivotFmt>
        <c:idx val="0"/>
        <c:dLbl>
          <c:idx val="0"/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</c:pivotFmt>
      <c:pivotFmt>
        <c:idx val="2"/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rgbClr val="FFC000"/>
          </a:solidFill>
          <a:ln>
            <a:noFill/>
          </a:ln>
          <a:effectLst/>
        </c:spPr>
      </c:pivotFmt>
      <c:pivotFmt>
        <c:idx val="5"/>
        <c:spPr>
          <a:solidFill>
            <a:srgbClr val="FFC000"/>
          </a:solidFill>
          <a:ln>
            <a:noFill/>
          </a:ln>
          <a:effectLst/>
        </c:spPr>
      </c:pivotFmt>
      <c:pivotFmt>
        <c:idx val="6"/>
        <c:spPr>
          <a:solidFill>
            <a:srgbClr val="FFC000"/>
          </a:solidFill>
          <a:ln>
            <a:noFill/>
          </a:ln>
          <a:effectLst/>
        </c:spPr>
      </c:pivotFmt>
      <c:pivotFmt>
        <c:idx val="7"/>
        <c:spPr>
          <a:solidFill>
            <a:srgbClr val="00B050"/>
          </a:solidFill>
          <a:ln>
            <a:noFill/>
          </a:ln>
          <a:effectLst/>
        </c:spPr>
      </c:pivotFmt>
      <c:pivotFmt>
        <c:idx val="8"/>
        <c:spPr>
          <a:solidFill>
            <a:srgbClr val="00B050"/>
          </a:solidFill>
          <a:ln>
            <a:noFill/>
          </a:ln>
          <a:effectLst/>
        </c:spPr>
      </c:pivotFmt>
      <c:pivotFmt>
        <c:idx val="9"/>
        <c:spPr>
          <a:solidFill>
            <a:srgbClr val="00B050"/>
          </a:solidFill>
          <a:ln>
            <a:noFill/>
          </a:ln>
          <a:effectLst/>
        </c:spPr>
      </c:pivotFmt>
      <c:pivotFmt>
        <c:idx val="10"/>
        <c:spPr>
          <a:solidFill>
            <a:schemeClr val="accent1"/>
          </a:solidFill>
          <a:ln>
            <a:noFill/>
          </a:ln>
          <a:effectLst/>
        </c:spPr>
      </c:pivotFmt>
      <c:pivotFmt>
        <c:idx val="1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rgbClr val="FFC000"/>
          </a:solidFill>
          <a:ln>
            <a:noFill/>
          </a:ln>
          <a:effectLst/>
        </c:spPr>
      </c:pivotFmt>
      <c:pivotFmt>
        <c:idx val="13"/>
        <c:spPr>
          <a:solidFill>
            <a:srgbClr val="00B050"/>
          </a:solidFill>
          <a:ln>
            <a:noFill/>
          </a:ln>
          <a:effectLst/>
        </c:spPr>
      </c:pivotFmt>
      <c:pivotFmt>
        <c:idx val="14"/>
        <c:spPr>
          <a:solidFill>
            <a:srgbClr val="FFC000"/>
          </a:solidFill>
          <a:ln>
            <a:noFill/>
          </a:ln>
          <a:effectLst/>
        </c:spPr>
      </c:pivotFmt>
      <c:pivotFmt>
        <c:idx val="15"/>
        <c:spPr>
          <a:solidFill>
            <a:srgbClr val="00B050"/>
          </a:solidFill>
          <a:ln>
            <a:noFill/>
          </a:ln>
          <a:effectLst/>
        </c:spPr>
      </c:pivotFmt>
      <c:pivotFmt>
        <c:idx val="16"/>
        <c:spPr>
          <a:solidFill>
            <a:srgbClr val="FFC000"/>
          </a:solidFill>
          <a:ln>
            <a:noFill/>
          </a:ln>
          <a:effectLst/>
        </c:spPr>
      </c:pivotFmt>
      <c:pivotFmt>
        <c:idx val="17"/>
        <c:spPr>
          <a:solidFill>
            <a:srgbClr val="00B050"/>
          </a:solidFill>
          <a:ln>
            <a:noFill/>
          </a:ln>
          <a:effectLst/>
        </c:spPr>
      </c:pivotFmt>
      <c:pivotFmt>
        <c:idx val="1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solidFill>
            <a:srgbClr val="FFC000"/>
          </a:solidFill>
          <a:ln>
            <a:noFill/>
          </a:ln>
          <a:effectLst/>
        </c:spPr>
      </c:pivotFmt>
      <c:pivotFmt>
        <c:idx val="20"/>
        <c:spPr>
          <a:solidFill>
            <a:srgbClr val="00B050"/>
          </a:solidFill>
          <a:ln>
            <a:noFill/>
          </a:ln>
          <a:effectLst/>
        </c:spPr>
      </c:pivotFmt>
      <c:pivotFmt>
        <c:idx val="21"/>
        <c:spPr>
          <a:solidFill>
            <a:srgbClr val="FFC000"/>
          </a:solidFill>
          <a:ln>
            <a:noFill/>
          </a:ln>
          <a:effectLst/>
        </c:spPr>
      </c:pivotFmt>
      <c:pivotFmt>
        <c:idx val="22"/>
        <c:spPr>
          <a:solidFill>
            <a:srgbClr val="00B050"/>
          </a:solidFill>
          <a:ln>
            <a:noFill/>
          </a:ln>
          <a:effectLst/>
        </c:spPr>
      </c:pivotFmt>
      <c:pivotFmt>
        <c:idx val="23"/>
        <c:spPr>
          <a:solidFill>
            <a:srgbClr val="FFC000"/>
          </a:solidFill>
          <a:ln>
            <a:noFill/>
          </a:ln>
          <a:effectLst/>
        </c:spPr>
      </c:pivotFmt>
      <c:pivotFmt>
        <c:idx val="24"/>
        <c:spPr>
          <a:solidFill>
            <a:srgbClr val="00B050"/>
          </a:solidFill>
          <a:ln>
            <a:noFill/>
          </a:ln>
          <a:effectLst/>
        </c:spPr>
      </c:pivotFmt>
    </c:pivotFmts>
    <c:plotArea>
      <c:layout>
        <c:manualLayout>
          <c:layoutTarget val="inner"/>
          <c:xMode val="edge"/>
          <c:yMode val="edge"/>
          <c:x val="8.0211252345331205E-2"/>
          <c:y val="2.19591026469604E-2"/>
          <c:w val="0.89177218478611819"/>
          <c:h val="0.693628973461650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'Graphe Africa eggplant Bgn'!$C$1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15A-4B58-98A7-D6B19C2B38A3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15A-4B58-98A7-D6B19C2B38A3}"/>
              </c:ext>
            </c:extLst>
          </c:dPt>
          <c:dPt>
            <c:idx val="3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15A-4B58-98A7-D6B19C2B38A3}"/>
              </c:ext>
            </c:extLst>
          </c:dPt>
          <c:dPt>
            <c:idx val="5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15A-4B58-98A7-D6B19C2B38A3}"/>
              </c:ext>
            </c:extLst>
          </c:dPt>
          <c:dPt>
            <c:idx val="6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415A-4B58-98A7-D6B19C2B38A3}"/>
              </c:ext>
            </c:extLst>
          </c:dPt>
          <c:dPt>
            <c:idx val="8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415A-4B58-98A7-D6B19C2B38A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multiLvlStrRef>
              <c:f>'Graphe Africa eggplant Bgn'!$A$2:$B$10</c:f>
              <c:multiLvlStrCache>
                <c:ptCount val="9"/>
                <c:lvl>
                  <c:pt idx="0">
                    <c:v>Keurbine Dao</c:v>
                  </c:pt>
                  <c:pt idx="1">
                    <c:v>L10</c:v>
                  </c:pt>
                  <c:pt idx="2">
                    <c:v>Local</c:v>
                  </c:pt>
                  <c:pt idx="3">
                    <c:v>Keurbine Dao</c:v>
                  </c:pt>
                  <c:pt idx="4">
                    <c:v>L10</c:v>
                  </c:pt>
                  <c:pt idx="5">
                    <c:v>Local</c:v>
                  </c:pt>
                  <c:pt idx="6">
                    <c:v>Keurbine Dao</c:v>
                  </c:pt>
                  <c:pt idx="7">
                    <c:v>L10</c:v>
                  </c:pt>
                  <c:pt idx="8">
                    <c:v>Local</c:v>
                  </c:pt>
                </c:lvl>
                <c:lvl>
                  <c:pt idx="0">
                    <c:v>Dieba</c:v>
                  </c:pt>
                  <c:pt idx="3">
                    <c:v>Madina</c:v>
                  </c:pt>
                  <c:pt idx="6">
                    <c:v>Sibirila</c:v>
                  </c:pt>
                </c:lvl>
              </c:multiLvlStrCache>
            </c:multiLvlStrRef>
          </c:cat>
          <c:val>
            <c:numRef>
              <c:f>'Graphe Africa eggplant Bgn'!$C$2:$C$10</c:f>
              <c:numCache>
                <c:formatCode>General</c:formatCode>
                <c:ptCount val="9"/>
                <c:pt idx="0">
                  <c:v>124.4</c:v>
                </c:pt>
                <c:pt idx="1">
                  <c:v>178</c:v>
                </c:pt>
                <c:pt idx="2">
                  <c:v>139.05000000000001</c:v>
                </c:pt>
                <c:pt idx="3">
                  <c:v>122.94999999999999</c:v>
                </c:pt>
                <c:pt idx="4">
                  <c:v>163</c:v>
                </c:pt>
                <c:pt idx="5">
                  <c:v>134.4</c:v>
                </c:pt>
                <c:pt idx="6">
                  <c:v>83.6</c:v>
                </c:pt>
                <c:pt idx="7">
                  <c:v>98.6</c:v>
                </c:pt>
                <c:pt idx="8">
                  <c:v>73.8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15A-4B58-98A7-D6B19C2B38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477254560"/>
        <c:axId val="1477256736"/>
      </c:barChart>
      <c:catAx>
        <c:axId val="1477254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477256736"/>
        <c:crosses val="autoZero"/>
        <c:auto val="1"/>
        <c:lblAlgn val="ctr"/>
        <c:lblOffset val="100"/>
        <c:noMultiLvlLbl val="0"/>
      </c:catAx>
      <c:valAx>
        <c:axId val="1477256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477254560"/>
        <c:crosses val="autoZero"/>
        <c:crossBetween val="between"/>
        <c:majorUnit val="30"/>
      </c:valAx>
      <c:spPr>
        <a:solidFill>
          <a:srgbClr val="F07F09">
            <a:tint val="40000"/>
          </a:srgbClr>
        </a:solidFill>
        <a:ln>
          <a:noFill/>
        </a:ln>
        <a:effectLst/>
      </c:spPr>
    </c:plotArea>
    <c:plotVisOnly val="1"/>
    <c:dispBlanksAs val="gap"/>
    <c:showDLblsOverMax val="0"/>
  </c:chart>
  <c:spPr>
    <a:solidFill>
      <a:srgbClr val="CBF5DC"/>
    </a:solidFill>
    <a:ln>
      <a:noFill/>
    </a:ln>
    <a:effectLst/>
  </c:spPr>
  <c:txPr>
    <a:bodyPr/>
    <a:lstStyle/>
    <a:p>
      <a:pPr>
        <a:defRPr/>
      </a:pPr>
      <a:endParaRPr lang="fr-FR"/>
    </a:p>
  </c:txPr>
  <c:externalData r:id="rId4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pivotSource>
    <c:name>[Test varietal Ktl_2017_2018.xlsx]Graphe Africa eggplant Ktl!Tableau croisé dynamique8</c:name>
    <c:fmtId val="-1"/>
  </c:pivotSource>
  <c:chart>
    <c:autoTitleDeleted val="1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rgbClr val="FFC000"/>
          </a:solidFill>
          <a:ln>
            <a:noFill/>
          </a:ln>
          <a:effectLst/>
        </c:spPr>
      </c:pivotFmt>
      <c:pivotFmt>
        <c:idx val="2"/>
        <c:spPr>
          <a:solidFill>
            <a:srgbClr val="00B050"/>
          </a:solidFill>
          <a:ln>
            <a:noFill/>
          </a:ln>
          <a:effectLst/>
        </c:spPr>
      </c:pivotFmt>
      <c:pivotFmt>
        <c:idx val="3"/>
        <c:spPr>
          <a:solidFill>
            <a:srgbClr val="FFC000"/>
          </a:solidFill>
          <a:ln>
            <a:noFill/>
          </a:ln>
          <a:effectLst/>
        </c:spPr>
      </c:pivotFmt>
      <c:pivotFmt>
        <c:idx val="4"/>
        <c:spPr>
          <a:solidFill>
            <a:srgbClr val="FFC000"/>
          </a:solidFill>
          <a:ln>
            <a:noFill/>
          </a:ln>
          <a:effectLst/>
        </c:spPr>
      </c:pivotFmt>
      <c:pivotFmt>
        <c:idx val="5"/>
        <c:spPr>
          <a:solidFill>
            <a:srgbClr val="FFC000"/>
          </a:solidFill>
          <a:ln>
            <a:noFill/>
          </a:ln>
          <a:effectLst/>
        </c:spPr>
      </c:pivotFmt>
      <c:pivotFmt>
        <c:idx val="6"/>
        <c:spPr>
          <a:solidFill>
            <a:srgbClr val="00B050"/>
          </a:solidFill>
          <a:ln>
            <a:noFill/>
          </a:ln>
          <a:effectLst/>
        </c:spPr>
      </c:pivotFmt>
      <c:pivotFmt>
        <c:idx val="7"/>
        <c:spPr>
          <a:solidFill>
            <a:srgbClr val="00B050"/>
          </a:solidFill>
          <a:ln>
            <a:noFill/>
          </a:ln>
          <a:effectLst/>
        </c:spPr>
      </c:pivotFmt>
      <c:pivotFmt>
        <c:idx val="8"/>
        <c:spPr>
          <a:solidFill>
            <a:srgbClr val="00B050"/>
          </a:solidFill>
          <a:ln>
            <a:noFill/>
          </a:ln>
          <a:effectLst/>
        </c:spPr>
      </c:pivotFmt>
      <c:pivotFmt>
        <c:idx val="9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rgbClr val="FFC000"/>
          </a:solidFill>
          <a:ln>
            <a:noFill/>
          </a:ln>
          <a:effectLst/>
        </c:spPr>
      </c:pivotFmt>
      <c:pivotFmt>
        <c:idx val="11"/>
        <c:spPr>
          <a:solidFill>
            <a:srgbClr val="00B050"/>
          </a:solidFill>
          <a:ln>
            <a:noFill/>
          </a:ln>
          <a:effectLst/>
        </c:spPr>
      </c:pivotFmt>
      <c:pivotFmt>
        <c:idx val="12"/>
        <c:spPr>
          <a:solidFill>
            <a:srgbClr val="FFC000"/>
          </a:solidFill>
          <a:ln>
            <a:noFill/>
          </a:ln>
          <a:effectLst/>
        </c:spPr>
      </c:pivotFmt>
      <c:pivotFmt>
        <c:idx val="13"/>
        <c:spPr>
          <a:solidFill>
            <a:srgbClr val="00B050"/>
          </a:solidFill>
          <a:ln>
            <a:noFill/>
          </a:ln>
          <a:effectLst/>
        </c:spPr>
      </c:pivotFmt>
      <c:pivotFmt>
        <c:idx val="14"/>
        <c:spPr>
          <a:solidFill>
            <a:srgbClr val="FFC000"/>
          </a:solidFill>
          <a:ln>
            <a:noFill/>
          </a:ln>
          <a:effectLst/>
        </c:spPr>
      </c:pivotFmt>
      <c:pivotFmt>
        <c:idx val="15"/>
        <c:spPr>
          <a:solidFill>
            <a:srgbClr val="00B050"/>
          </a:solidFill>
          <a:ln>
            <a:noFill/>
          </a:ln>
          <a:effectLst/>
        </c:spPr>
      </c:pivotFmt>
      <c:pivotFmt>
        <c:idx val="16"/>
        <c:spPr>
          <a:solidFill>
            <a:srgbClr val="FFC000"/>
          </a:solidFill>
          <a:ln>
            <a:noFill/>
          </a:ln>
          <a:effectLst/>
        </c:spPr>
      </c:pivotFmt>
      <c:pivotFmt>
        <c:idx val="17"/>
        <c:spPr>
          <a:solidFill>
            <a:srgbClr val="00B050"/>
          </a:solidFill>
          <a:ln>
            <a:noFill/>
          </a:ln>
          <a:effectLst/>
        </c:spPr>
      </c:pivotFmt>
      <c:pivotFmt>
        <c:idx val="18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solidFill>
            <a:srgbClr val="FFC000"/>
          </a:solidFill>
          <a:ln>
            <a:noFill/>
          </a:ln>
          <a:effectLst/>
        </c:spPr>
      </c:pivotFmt>
      <c:pivotFmt>
        <c:idx val="20"/>
        <c:spPr>
          <a:solidFill>
            <a:srgbClr val="00B050"/>
          </a:solidFill>
          <a:ln>
            <a:noFill/>
          </a:ln>
          <a:effectLst/>
        </c:spPr>
      </c:pivotFmt>
      <c:pivotFmt>
        <c:idx val="21"/>
        <c:spPr>
          <a:solidFill>
            <a:srgbClr val="FFC000"/>
          </a:solidFill>
          <a:ln>
            <a:noFill/>
          </a:ln>
          <a:effectLst/>
        </c:spPr>
      </c:pivotFmt>
      <c:pivotFmt>
        <c:idx val="22"/>
        <c:spPr>
          <a:solidFill>
            <a:srgbClr val="00B050"/>
          </a:solidFill>
          <a:ln>
            <a:noFill/>
          </a:ln>
          <a:effectLst/>
        </c:spPr>
      </c:pivotFmt>
      <c:pivotFmt>
        <c:idx val="23"/>
        <c:spPr>
          <a:solidFill>
            <a:srgbClr val="FFC000"/>
          </a:solidFill>
          <a:ln>
            <a:noFill/>
          </a:ln>
          <a:effectLst/>
        </c:spPr>
      </c:pivotFmt>
      <c:pivotFmt>
        <c:idx val="24"/>
        <c:spPr>
          <a:solidFill>
            <a:srgbClr val="00B050"/>
          </a:solidFill>
          <a:ln>
            <a:noFill/>
          </a:ln>
          <a:effectLst/>
        </c:spPr>
      </c:pivotFmt>
      <c:pivotFmt>
        <c:idx val="25"/>
        <c:spPr>
          <a:solidFill>
            <a:srgbClr val="FFC000"/>
          </a:solidFill>
          <a:ln>
            <a:noFill/>
          </a:ln>
          <a:effectLst/>
        </c:spPr>
      </c:pivotFmt>
      <c:pivotFmt>
        <c:idx val="26"/>
        <c:spPr>
          <a:solidFill>
            <a:srgbClr val="00B050"/>
          </a:solidFill>
          <a:ln>
            <a:noFill/>
          </a:ln>
          <a:effectLst/>
        </c:spPr>
      </c:pivotFmt>
    </c:pivotFmts>
    <c:plotArea>
      <c:layout>
        <c:manualLayout>
          <c:layoutTarget val="inner"/>
          <c:xMode val="edge"/>
          <c:yMode val="edge"/>
          <c:x val="8.1940478687035703E-2"/>
          <c:y val="1.9581175347733938E-2"/>
          <c:w val="0.86848326278201393"/>
          <c:h val="0.507459057164658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'Graphe Africa eggplant Ktl'!$C$3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9AA-423D-9B96-901BAB035444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9AA-423D-9B96-901BAB035444}"/>
              </c:ext>
            </c:extLst>
          </c:dPt>
          <c:dPt>
            <c:idx val="3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9AA-423D-9B96-901BAB035444}"/>
              </c:ext>
            </c:extLst>
          </c:dPt>
          <c:dPt>
            <c:idx val="5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9AA-423D-9B96-901BAB035444}"/>
              </c:ext>
            </c:extLst>
          </c:dPt>
          <c:dPt>
            <c:idx val="6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E9AA-423D-9B96-901BAB035444}"/>
              </c:ext>
            </c:extLst>
          </c:dPt>
          <c:dPt>
            <c:idx val="8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E9AA-423D-9B96-901BAB035444}"/>
              </c:ext>
            </c:extLst>
          </c:dPt>
          <c:dPt>
            <c:idx val="9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E9AA-423D-9B96-901BAB035444}"/>
              </c:ext>
            </c:extLst>
          </c:dPt>
          <c:dPt>
            <c:idx val="11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E9AA-423D-9B96-901BAB03544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multiLvlStrRef>
              <c:f>'Graphe Africa eggplant Ktl'!$A$4:$B$15</c:f>
              <c:multiLvlStrCache>
                <c:ptCount val="12"/>
                <c:lvl>
                  <c:pt idx="0">
                    <c:v>Keurbine Dao</c:v>
                  </c:pt>
                  <c:pt idx="1">
                    <c:v>L10</c:v>
                  </c:pt>
                  <c:pt idx="2">
                    <c:v>Local</c:v>
                  </c:pt>
                  <c:pt idx="3">
                    <c:v>Keurbine Dao</c:v>
                  </c:pt>
                  <c:pt idx="4">
                    <c:v>L10</c:v>
                  </c:pt>
                  <c:pt idx="5">
                    <c:v>Local</c:v>
                  </c:pt>
                  <c:pt idx="6">
                    <c:v>Keurbine Dao</c:v>
                  </c:pt>
                  <c:pt idx="7">
                    <c:v>L10</c:v>
                  </c:pt>
                  <c:pt idx="8">
                    <c:v>Local</c:v>
                  </c:pt>
                  <c:pt idx="9">
                    <c:v>Keurbine Dao</c:v>
                  </c:pt>
                  <c:pt idx="10">
                    <c:v>L10</c:v>
                  </c:pt>
                  <c:pt idx="11">
                    <c:v>Local</c:v>
                  </c:pt>
                </c:lvl>
                <c:lvl>
                  <c:pt idx="0">
                    <c:v>M'pessoba</c:v>
                  </c:pt>
                  <c:pt idx="3">
                    <c:v>Nampossela</c:v>
                  </c:pt>
                  <c:pt idx="6">
                    <c:v>N'golonianasso</c:v>
                  </c:pt>
                  <c:pt idx="9">
                    <c:v>Zanzoni</c:v>
                  </c:pt>
                </c:lvl>
              </c:multiLvlStrCache>
            </c:multiLvlStrRef>
          </c:cat>
          <c:val>
            <c:numRef>
              <c:f>'Graphe Africa eggplant Ktl'!$C$4:$C$15</c:f>
              <c:numCache>
                <c:formatCode>General</c:formatCode>
                <c:ptCount val="12"/>
                <c:pt idx="0">
                  <c:v>44</c:v>
                </c:pt>
                <c:pt idx="1">
                  <c:v>56</c:v>
                </c:pt>
                <c:pt idx="2">
                  <c:v>16</c:v>
                </c:pt>
                <c:pt idx="3">
                  <c:v>31</c:v>
                </c:pt>
                <c:pt idx="4">
                  <c:v>41</c:v>
                </c:pt>
                <c:pt idx="5">
                  <c:v>16.5</c:v>
                </c:pt>
                <c:pt idx="6">
                  <c:v>148.75</c:v>
                </c:pt>
                <c:pt idx="7">
                  <c:v>158</c:v>
                </c:pt>
                <c:pt idx="8">
                  <c:v>71.5</c:v>
                </c:pt>
                <c:pt idx="9">
                  <c:v>69</c:v>
                </c:pt>
                <c:pt idx="10">
                  <c:v>76.75</c:v>
                </c:pt>
                <c:pt idx="11">
                  <c:v>39.75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E9AA-423D-9B96-901BAB0354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06148736"/>
        <c:axId val="1706150912"/>
      </c:barChart>
      <c:catAx>
        <c:axId val="1706148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706150912"/>
        <c:crosses val="autoZero"/>
        <c:auto val="1"/>
        <c:lblAlgn val="ctr"/>
        <c:lblOffset val="100"/>
        <c:noMultiLvlLbl val="0"/>
      </c:catAx>
      <c:valAx>
        <c:axId val="1706150912"/>
        <c:scaling>
          <c:orientation val="minMax"/>
          <c:max val="210"/>
        </c:scaling>
        <c:delete val="0"/>
        <c:axPos val="l"/>
        <c:majorGridlines>
          <c:spPr>
            <a:ln w="9525" cap="flat" cmpd="sng" algn="ctr">
              <a:solidFill>
                <a:srgbClr val="F6C798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706148736"/>
        <c:crosses val="autoZero"/>
        <c:crossBetween val="between"/>
        <c:majorUnit val="3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CBF5DC"/>
    </a:solidFill>
    <a:ln>
      <a:noFill/>
    </a:ln>
    <a:effectLst/>
  </c:spPr>
  <c:txPr>
    <a:bodyPr/>
    <a:lstStyle/>
    <a:p>
      <a:pPr>
        <a:defRPr/>
      </a:pPr>
      <a:endParaRPr lang="fr-FR"/>
    </a:p>
  </c:txPr>
  <c:externalData r:id="rId4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sz="1200">
                <a:solidFill>
                  <a:schemeClr val="tx1"/>
                </a:solidFill>
              </a:rPr>
              <a:t>Runoff in Flola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view3D>
      <c:rotX val="10"/>
      <c:rotY val="0"/>
      <c:depthPercent val="100"/>
      <c:rAngAx val="0"/>
    </c:view3D>
    <c:floor>
      <c:thickness val="0"/>
      <c:spPr>
        <a:solidFill>
          <a:schemeClr val="lt1"/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1"/>
        <c:ser>
          <c:idx val="0"/>
          <c:order val="0"/>
          <c:spPr>
            <a:ln>
              <a:solidFill>
                <a:schemeClr val="tx1"/>
              </a:solidFill>
            </a:ln>
          </c:spPr>
          <c:invertIfNegative val="1"/>
          <c:dPt>
            <c:idx val="0"/>
            <c:invertIfNegative val="1"/>
            <c:bubble3D val="0"/>
            <c:spPr>
              <a:pattFill prst="ltDnDiag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ln>
                <a:solidFill>
                  <a:schemeClr val="tx1"/>
                </a:solidFill>
              </a:ln>
              <a:effectLst/>
              <a:sp3d>
                <a:contourClr>
                  <a:schemeClr val="tx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3A5-4696-A981-0B8A3EBA43CB}"/>
              </c:ext>
            </c:extLst>
          </c:dPt>
          <c:dPt>
            <c:idx val="1"/>
            <c:invertIfNegative val="1"/>
            <c:bubble3D val="0"/>
            <c:spPr>
              <a:pattFill prst="ltDnDiag">
                <a:fgClr>
                  <a:schemeClr val="accent2"/>
                </a:fgClr>
                <a:bgClr>
                  <a:schemeClr val="accent2">
                    <a:lumMod val="20000"/>
                    <a:lumOff val="80000"/>
                  </a:schemeClr>
                </a:bgClr>
              </a:pattFill>
              <a:ln>
                <a:solidFill>
                  <a:schemeClr val="tx1"/>
                </a:solidFill>
              </a:ln>
              <a:effectLst/>
              <a:sp3d>
                <a:contourClr>
                  <a:schemeClr val="tx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3A5-4696-A981-0B8A3EBA43CB}"/>
              </c:ext>
            </c:extLst>
          </c:dPt>
          <c:cat>
            <c:strRef>
              <c:f>Bougouni!$BQ$46:$BR$46</c:f>
              <c:strCache>
                <c:ptCount val="2"/>
                <c:pt idx="0">
                  <c:v>CBT</c:v>
                </c:pt>
                <c:pt idx="1">
                  <c:v>Farmer Practice</c:v>
                </c:pt>
              </c:strCache>
            </c:strRef>
          </c:cat>
          <c:val>
            <c:numRef>
              <c:f>Bougouni!$BQ$48:$BR$48</c:f>
              <c:numCache>
                <c:formatCode>General</c:formatCode>
                <c:ptCount val="2"/>
                <c:pt idx="0">
                  <c:v>20</c:v>
                </c:pt>
                <c:pt idx="1">
                  <c:v>37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4-A3A5-4696-A981-0B8A3EBA43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242"/>
        <c:shape val="box"/>
        <c:axId val="322905144"/>
        <c:axId val="322895960"/>
        <c:axId val="0"/>
      </c:bar3DChart>
      <c:catAx>
        <c:axId val="322905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22895960"/>
        <c:crosses val="autoZero"/>
        <c:auto val="1"/>
        <c:lblAlgn val="ctr"/>
        <c:lblOffset val="100"/>
        <c:noMultiLvlLbl val="0"/>
      </c:catAx>
      <c:valAx>
        <c:axId val="322895960"/>
        <c:scaling>
          <c:orientation val="minMax"/>
          <c:max val="4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 sz="1200">
                    <a:solidFill>
                      <a:schemeClr val="tx1"/>
                    </a:solidFill>
                  </a:rPr>
                  <a:t>Runoff rate (%)</a:t>
                </a:r>
              </a:p>
            </c:rich>
          </c:tx>
          <c:layout>
            <c:manualLayout>
              <c:xMode val="edge"/>
              <c:yMode val="edge"/>
              <c:x val="1.8643930677578992E-2"/>
              <c:y val="0.4385002916302128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22905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FR" sz="1200">
                <a:solidFill>
                  <a:schemeClr val="tx1"/>
                </a:solidFill>
              </a:rPr>
              <a:t>Erosion in Flola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view3D>
      <c:rotX val="10"/>
      <c:rotY val="0"/>
      <c:depthPercent val="100"/>
      <c:rAngAx val="0"/>
    </c:view3D>
    <c:floor>
      <c:thickness val="0"/>
      <c:spPr>
        <a:solidFill>
          <a:schemeClr val="lt1"/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3088850735763289"/>
          <c:y val="0.23254741742187893"/>
          <c:w val="0.76911149264236711"/>
          <c:h val="0.61797603129797452"/>
        </c:manualLayout>
      </c:layout>
      <c:bar3DChart>
        <c:barDir val="col"/>
        <c:grouping val="clustered"/>
        <c:varyColors val="1"/>
        <c:ser>
          <c:idx val="0"/>
          <c:order val="0"/>
          <c:spPr>
            <a:ln>
              <a:solidFill>
                <a:schemeClr val="tx1"/>
              </a:solidFill>
            </a:ln>
          </c:spPr>
          <c:invertIfNegative val="1"/>
          <c:dPt>
            <c:idx val="0"/>
            <c:invertIfNegative val="1"/>
            <c:bubble3D val="0"/>
            <c:spPr>
              <a:pattFill prst="ltDnDiag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ln>
                <a:solidFill>
                  <a:schemeClr val="tx1"/>
                </a:solidFill>
              </a:ln>
              <a:effectLst/>
              <a:sp3d>
                <a:contourClr>
                  <a:schemeClr val="tx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CE24-4C8B-8F79-36D6DDC396A6}"/>
              </c:ext>
            </c:extLst>
          </c:dPt>
          <c:dPt>
            <c:idx val="1"/>
            <c:invertIfNegative val="1"/>
            <c:bubble3D val="0"/>
            <c:spPr>
              <a:pattFill prst="ltDnDiag">
                <a:fgClr>
                  <a:schemeClr val="accent2"/>
                </a:fgClr>
                <a:bgClr>
                  <a:schemeClr val="accent2">
                    <a:lumMod val="20000"/>
                    <a:lumOff val="80000"/>
                  </a:schemeClr>
                </a:bgClr>
              </a:pattFill>
              <a:ln>
                <a:solidFill>
                  <a:schemeClr val="tx1"/>
                </a:solidFill>
              </a:ln>
              <a:effectLst/>
              <a:sp3d>
                <a:contourClr>
                  <a:schemeClr val="tx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CE24-4C8B-8F79-36D6DDC396A6}"/>
              </c:ext>
            </c:extLst>
          </c:dPt>
          <c:cat>
            <c:strRef>
              <c:f>Bougouni!$BQ$46:$BR$46</c:f>
              <c:strCache>
                <c:ptCount val="2"/>
                <c:pt idx="0">
                  <c:v>CBT</c:v>
                </c:pt>
                <c:pt idx="1">
                  <c:v>Farmer Practice</c:v>
                </c:pt>
              </c:strCache>
            </c:strRef>
          </c:cat>
          <c:val>
            <c:numRef>
              <c:f>Bougouni!$BQ$47:$BR$47</c:f>
              <c:numCache>
                <c:formatCode>0.0</c:formatCode>
                <c:ptCount val="2"/>
                <c:pt idx="0">
                  <c:v>10</c:v>
                </c:pt>
                <c:pt idx="1">
                  <c:v>30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4-CE24-4C8B-8F79-36D6DDC396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242"/>
        <c:shape val="box"/>
        <c:axId val="322905144"/>
        <c:axId val="322895960"/>
        <c:axId val="0"/>
      </c:bar3DChart>
      <c:catAx>
        <c:axId val="322905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22895960"/>
        <c:crosses val="autoZero"/>
        <c:auto val="1"/>
        <c:lblAlgn val="ctr"/>
        <c:lblOffset val="100"/>
        <c:noMultiLvlLbl val="0"/>
      </c:catAx>
      <c:valAx>
        <c:axId val="322895960"/>
        <c:scaling>
          <c:orientation val="minMax"/>
          <c:max val="3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 sz="1200">
                    <a:solidFill>
                      <a:schemeClr val="tx1"/>
                    </a:solidFill>
                  </a:rPr>
                  <a:t>Sediments losses (T ha</a:t>
                </a:r>
                <a:r>
                  <a:rPr lang="fr-FR" sz="1200" baseline="30000">
                    <a:solidFill>
                      <a:schemeClr val="tx1"/>
                    </a:solidFill>
                  </a:rPr>
                  <a:t>-1</a:t>
                </a:r>
                <a:r>
                  <a:rPr lang="fr-FR" sz="1200">
                    <a:solidFill>
                      <a:schemeClr val="tx1"/>
                    </a:solidFill>
                  </a:rPr>
                  <a:t>)</a:t>
                </a:r>
              </a:p>
            </c:rich>
          </c:tx>
          <c:layout>
            <c:manualLayout>
              <c:xMode val="edge"/>
              <c:yMode val="edge"/>
              <c:x val="9.2603516939135488E-2"/>
              <c:y val="0.2270742877788049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322905144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pattFill prst="ltDn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>
        <a:solidFill>
          <a:schemeClr val="phClr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/>
      </a:solidFill>
      <a:sp3d/>
    </cs:spPr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8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pattFill prst="ltDn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>
        <a:solidFill>
          <a:schemeClr val="phClr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/>
      </a:solidFill>
      <a:sp3d/>
    </cs:spPr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emf"/><Relationship Id="rId1" Type="http://schemas.openxmlformats.org/officeDocument/2006/relationships/image" Target="../media/image25.png"/><Relationship Id="rId5" Type="http://schemas.openxmlformats.org/officeDocument/2006/relationships/image" Target="../media/image29.emf"/><Relationship Id="rId4" Type="http://schemas.openxmlformats.org/officeDocument/2006/relationships/image" Target="../media/image2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D1A6B-FE55-42ED-84F6-A119C21957C2}" type="datetimeFigureOut">
              <a:rPr lang="en-US" smtClean="0"/>
              <a:pPr/>
              <a:t>6/6/2018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8CDC3-EE21-4690-9123-29E5B27C22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881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4980D-33A7-4030-B390-DC47B54376D7}" type="datetimeFigureOut">
              <a:rPr lang="en-US" smtClean="0"/>
              <a:pPr/>
              <a:t>6/6/2018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DB3CD-82CE-4D61-A55F-4B85DC44DB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428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7664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7610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9321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708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639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1382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391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cid:image001.png@01D16D8C.9C905A10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7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cid:image001.png@01D16D8C.9C905A10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752600"/>
            <a:ext cx="71247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>
                <a:latin typeface="Gill Sans" pitchFamily="34" charset="0"/>
              </a:defRPr>
            </a:lvl1pPr>
          </a:lstStyle>
          <a:p>
            <a:pPr lvl="0"/>
            <a:r>
              <a:rPr lang="en-US" dirty="0"/>
              <a:t>Title of presentation here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2360613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>
                <a:latin typeface="Gill Sans" pitchFamily="34" charset="0"/>
              </a:defRPr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dirty="0"/>
              <a:t>Name(s) of presenter(s)</a:t>
            </a:r>
            <a:br>
              <a:rPr lang="en-US" dirty="0"/>
            </a:br>
            <a:r>
              <a:rPr lang="en-US" dirty="0"/>
              <a:t>Organizational affiliation</a:t>
            </a:r>
            <a:br>
              <a:rPr lang="en-US" dirty="0"/>
            </a:br>
            <a:r>
              <a:rPr lang="en-US" dirty="0"/>
              <a:t>Event name, place and dates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725" y="5907790"/>
            <a:ext cx="584835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6"/>
          <p:cNvSpPr txBox="1">
            <a:spLocks noChangeArrowheads="1"/>
          </p:cNvSpPr>
          <p:nvPr userDrawn="1"/>
        </p:nvSpPr>
        <p:spPr bwMode="auto">
          <a:xfrm>
            <a:off x="1827345" y="6550968"/>
            <a:ext cx="6096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0500"/>
              </a:buClr>
              <a:defRPr/>
            </a:pPr>
            <a:r>
              <a:rPr lang="en-GB" sz="1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charset="0"/>
              </a:rPr>
              <a:t>This presentation is licensed for use under the Creative Commons Attribution 4.0 International Licence.</a:t>
            </a:r>
            <a:endParaRPr lang="en-US" sz="1000" dirty="0">
              <a:latin typeface="+mn-lt"/>
            </a:endParaRPr>
          </a:p>
        </p:txBody>
      </p:sp>
      <p:pic>
        <p:nvPicPr>
          <p:cNvPr id="16" name="Picture 15" descr="cc-by 88x31.png"/>
          <p:cNvPicPr/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605" y="6569511"/>
            <a:ext cx="586740" cy="2076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>
            <a:grpSpLocks/>
          </p:cNvGrpSpPr>
          <p:nvPr userDrawn="1"/>
        </p:nvGrpSpPr>
        <p:grpSpPr bwMode="auto">
          <a:xfrm>
            <a:off x="1188668" y="6543671"/>
            <a:ext cx="7686540" cy="230832"/>
            <a:chOff x="1066800" y="6543986"/>
            <a:chExt cx="7305540" cy="229893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676400" y="6543986"/>
              <a:ext cx="6695940" cy="229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5F0500"/>
                </a:buClr>
                <a:defRPr/>
              </a:pPr>
              <a:r>
                <a:rPr lang="en-US" sz="900" i="1" dirty="0">
                  <a:latin typeface="+mj-lt"/>
                </a:rPr>
                <a:t>The presentation has a Creative Commons </a:t>
              </a:r>
              <a:r>
                <a:rPr lang="en-US" sz="900" i="1" dirty="0" err="1">
                  <a:latin typeface="+mj-lt"/>
                </a:rPr>
                <a:t>licence</a:t>
              </a:r>
              <a:r>
                <a:rPr lang="en-US" sz="900" i="1" dirty="0">
                  <a:latin typeface="+mj-lt"/>
                </a:rPr>
                <a:t>. You are free to re-use or distribute this work, provided credit is given to ILRI.</a:t>
              </a:r>
              <a:endParaRPr lang="en-US" sz="900" dirty="0">
                <a:latin typeface="+mj-lt"/>
              </a:endParaRPr>
            </a:p>
          </p:txBody>
        </p:sp>
        <p:pic>
          <p:nvPicPr>
            <p:cNvPr id="12" name="Picture 11" descr="P:\Pictures&amp;Resources\Icons\by-nc-sa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3947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4186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1600200"/>
            <a:ext cx="7620000" cy="6858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 pitchFamily="34" charset="0"/>
              </a:defRPr>
            </a:lvl1pPr>
          </a:lstStyle>
          <a:p>
            <a:r>
              <a:rPr lang="en-US" dirty="0"/>
              <a:t>For graphs</a:t>
            </a:r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533400" y="3352800"/>
            <a:ext cx="3733800" cy="2743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03703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sz="4400" baseline="0">
                <a:latin typeface="Gill Sans" pitchFamily="34" charset="0"/>
              </a:defRPr>
            </a:lvl1pPr>
          </a:lstStyle>
          <a:p>
            <a:r>
              <a:rPr lang="en-US" dirty="0"/>
              <a:t>For tables use this format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5466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For tables use this format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497648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6"/>
          <p:cNvSpPr txBox="1">
            <a:spLocks noChangeArrowheads="1"/>
          </p:cNvSpPr>
          <p:nvPr userDrawn="1"/>
        </p:nvSpPr>
        <p:spPr bwMode="auto">
          <a:xfrm>
            <a:off x="1827345" y="6550968"/>
            <a:ext cx="6096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0500"/>
              </a:buClr>
              <a:defRPr/>
            </a:pPr>
            <a:r>
              <a:rPr lang="en-GB" sz="1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charset="0"/>
              </a:rPr>
              <a:t>This presentation is licensed for use under the Creative Commons Attribution 4.0 International Licence.</a:t>
            </a:r>
            <a:endParaRPr lang="en-US" sz="1000" dirty="0">
              <a:latin typeface="+mn-lt"/>
            </a:endParaRPr>
          </a:p>
        </p:txBody>
      </p:sp>
      <p:pic>
        <p:nvPicPr>
          <p:cNvPr id="16" name="Picture 15" descr="cc-by 88x31.png"/>
          <p:cNvPicPr/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605" y="6569511"/>
            <a:ext cx="586740" cy="2076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96303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400" y="838200"/>
            <a:ext cx="6858000" cy="1219200"/>
          </a:xfrm>
        </p:spPr>
        <p:txBody>
          <a:bodyPr>
            <a:normAutofit/>
          </a:bodyPr>
          <a:lstStyle>
            <a:lvl1pPr marL="0" indent="0" algn="l">
              <a:buNone/>
              <a:defRPr sz="4400" baseline="0">
                <a:solidFill>
                  <a:schemeClr val="tx1"/>
                </a:solidFill>
                <a:latin typeface="Gill Sans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For charts use this style </a:t>
            </a:r>
          </a:p>
        </p:txBody>
      </p:sp>
    </p:spTree>
    <p:extLst>
      <p:ext uri="{BB962C8B-B14F-4D97-AF65-F5344CB8AC3E}">
        <p14:creationId xmlns:p14="http://schemas.microsoft.com/office/powerpoint/2010/main" val="406544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19200"/>
            <a:ext cx="82296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Insert picture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9978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112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67" r:id="rId3"/>
    <p:sldLayoutId id="2147483668" r:id="rId4"/>
    <p:sldLayoutId id="2147483673" r:id="rId5"/>
    <p:sldLayoutId id="2147483681" r:id="rId6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n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5181600" cy="297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36362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0" r:id="rId2"/>
    <p:sldLayoutId id="2147483676" r:id="rId3"/>
    <p:sldLayoutId id="2147483666" r:id="rId4"/>
    <p:sldLayoutId id="2147483679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oleObject" Target="../embeddings/oleObject4.bin"/><Relationship Id="rId3" Type="http://schemas.openxmlformats.org/officeDocument/2006/relationships/image" Target="../media/image30.jpeg"/><Relationship Id="rId7" Type="http://schemas.openxmlformats.org/officeDocument/2006/relationships/image" Target="../media/image25.png"/><Relationship Id="rId12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9.e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27.png"/><Relationship Id="rId5" Type="http://schemas.openxmlformats.org/officeDocument/2006/relationships/image" Target="../media/image32.jpeg"/><Relationship Id="rId15" Type="http://schemas.openxmlformats.org/officeDocument/2006/relationships/oleObject" Target="../embeddings/oleObject5.bin"/><Relationship Id="rId10" Type="http://schemas.openxmlformats.org/officeDocument/2006/relationships/oleObject" Target="../embeddings/oleObject3.bin"/><Relationship Id="rId4" Type="http://schemas.openxmlformats.org/officeDocument/2006/relationships/image" Target="../media/image31.jpeg"/><Relationship Id="rId9" Type="http://schemas.openxmlformats.org/officeDocument/2006/relationships/image" Target="../media/image26.emf"/><Relationship Id="rId14" Type="http://schemas.openxmlformats.org/officeDocument/2006/relationships/image" Target="../media/image28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africa-rising.wikispaces.com/file/view/MA1111-17_Report_Profitability+and+gender+analysis+of+vegetable+mono+cropping+and+intercroping_Felix.docx/628816355/MA1111-17_Report_Profitability%20and%20gender%20analysis%20of%20vegetable%20mono%20cropping%20and%20intercroping_Felix.docx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7" Type="http://schemas.openxmlformats.org/officeDocument/2006/relationships/image" Target="../media/image48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457200" y="1013980"/>
            <a:ext cx="8534400" cy="1646382"/>
          </a:xfrm>
        </p:spPr>
        <p:txBody>
          <a:bodyPr/>
          <a:lstStyle/>
          <a:p>
            <a:r>
              <a:rPr lang="en-US" sz="2800" dirty="0" smtClean="0">
                <a:latin typeface="+mn-lt"/>
              </a:rPr>
              <a:t>Review Activity: </a:t>
            </a:r>
          </a:p>
          <a:p>
            <a:pPr algn="just"/>
            <a:r>
              <a:rPr lang="en-US" sz="2800" dirty="0">
                <a:latin typeface="+mn-lt"/>
              </a:rPr>
              <a:t>Test a combination of climate-smart crop varieties and agronomic practices to increase and sustain food and feed production.</a:t>
            </a:r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2209799" y="42672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 sz="2200" kern="1200">
                <a:solidFill>
                  <a:schemeClr val="tx1"/>
                </a:solidFill>
                <a:latin typeface="Gill Sans" pitchFamily="34" charset="0"/>
                <a:ea typeface="+mn-ea"/>
                <a:cs typeface="+mn-cs"/>
              </a:defRPr>
            </a:lvl1pPr>
            <a:lvl2pPr marL="411480" indent="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7240" indent="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51560" indent="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+mn-lt"/>
            </a:endParaRP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>
            <a:off x="381000" y="3129395"/>
            <a:ext cx="8534400" cy="2235200"/>
          </a:xfrm>
          <a:prstGeom prst="rect">
            <a:avLst/>
          </a:prstGeom>
        </p:spPr>
        <p:txBody>
          <a:bodyPr/>
          <a:lstStyle>
            <a:lvl1pPr marL="114300" indent="0" algn="ctr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 sz="4800" kern="1200">
                <a:solidFill>
                  <a:schemeClr val="tx1"/>
                </a:solidFill>
                <a:latin typeface="Gill Sans" pitchFamily="34" charset="0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u="sng" dirty="0" smtClean="0">
                <a:latin typeface="+mn-lt"/>
              </a:rPr>
              <a:t>Birhanu Zemadim</a:t>
            </a:r>
            <a:r>
              <a:rPr lang="en-US" sz="2000" baseline="30000" dirty="0" smtClean="0"/>
              <a:t>1</a:t>
            </a:r>
            <a:r>
              <a:rPr lang="en-US" sz="2000" dirty="0" smtClean="0">
                <a:latin typeface="+mn-lt"/>
              </a:rPr>
              <a:t>, Felix Badolo</a:t>
            </a:r>
            <a:r>
              <a:rPr lang="en-US" sz="2000" baseline="30000" dirty="0"/>
              <a:t>1</a:t>
            </a:r>
            <a:r>
              <a:rPr lang="en-US" sz="2000" dirty="0" smtClean="0">
                <a:latin typeface="+mn-lt"/>
              </a:rPr>
              <a:t>, </a:t>
            </a:r>
            <a:r>
              <a:rPr lang="en-US" sz="2000" dirty="0">
                <a:latin typeface="+mn-lt"/>
              </a:rPr>
              <a:t>Akinseye </a:t>
            </a:r>
            <a:r>
              <a:rPr lang="en-US" sz="2000" dirty="0" smtClean="0">
                <a:latin typeface="+mn-lt"/>
              </a:rPr>
              <a:t>Folorunso</a:t>
            </a:r>
            <a:r>
              <a:rPr lang="en-US" sz="2000" baseline="30000" dirty="0"/>
              <a:t>1</a:t>
            </a:r>
            <a:r>
              <a:rPr lang="en-US" sz="2000" dirty="0" smtClean="0">
                <a:latin typeface="+mn-lt"/>
              </a:rPr>
              <a:t>, Bouba Traore</a:t>
            </a:r>
            <a:r>
              <a:rPr lang="en-US" sz="2000" baseline="30000" dirty="0"/>
              <a:t>1</a:t>
            </a:r>
            <a:r>
              <a:rPr lang="en-US" sz="2000" dirty="0" smtClean="0">
                <a:latin typeface="+mn-lt"/>
              </a:rPr>
              <a:t>, Baloua Nebie</a:t>
            </a:r>
            <a:r>
              <a:rPr lang="en-US" sz="2000" baseline="30000" dirty="0"/>
              <a:t>1</a:t>
            </a:r>
            <a:r>
              <a:rPr lang="en-US" sz="2000" dirty="0" smtClean="0">
                <a:latin typeface="+mn-lt"/>
              </a:rPr>
              <a:t> , Kalifa Traore</a:t>
            </a:r>
            <a:r>
              <a:rPr lang="en-US" sz="2000" baseline="30000" dirty="0"/>
              <a:t>2</a:t>
            </a:r>
            <a:r>
              <a:rPr lang="en-US" sz="2000" dirty="0" smtClean="0">
                <a:latin typeface="+mn-lt"/>
              </a:rPr>
              <a:t> , </a:t>
            </a:r>
            <a:r>
              <a:rPr lang="en-US" sz="1800" dirty="0" smtClean="0"/>
              <a:t>Jean-Baptiste Tignegre</a:t>
            </a:r>
            <a:r>
              <a:rPr lang="en-US" sz="1800" baseline="30000" dirty="0" smtClean="0"/>
              <a:t>3</a:t>
            </a:r>
            <a:r>
              <a:rPr lang="en-US" sz="1800" dirty="0"/>
              <a:t> </a:t>
            </a:r>
            <a:r>
              <a:rPr lang="en-US" sz="1800" dirty="0" smtClean="0"/>
              <a:t>and Bougouna Sogoba</a:t>
            </a:r>
            <a:r>
              <a:rPr lang="en-US" sz="1800" baseline="30000" dirty="0" smtClean="0"/>
              <a:t>4</a:t>
            </a:r>
            <a:endParaRPr lang="en-US" sz="1800" dirty="0" smtClean="0">
              <a:latin typeface="+mn-lt"/>
            </a:endParaRPr>
          </a:p>
          <a:p>
            <a:pPr algn="l"/>
            <a:r>
              <a:rPr lang="en-US" sz="2000" baseline="30000" dirty="0" smtClean="0"/>
              <a:t>1</a:t>
            </a:r>
            <a:r>
              <a:rPr lang="en-US" sz="2000" dirty="0" smtClean="0">
                <a:latin typeface="+mn-lt"/>
              </a:rPr>
              <a:t>ICRISAT</a:t>
            </a:r>
          </a:p>
          <a:p>
            <a:pPr algn="l"/>
            <a:r>
              <a:rPr lang="en-US" sz="2000" baseline="30000" dirty="0" smtClean="0"/>
              <a:t>2</a:t>
            </a:r>
            <a:r>
              <a:rPr lang="en-US" sz="2000" dirty="0" smtClean="0">
                <a:latin typeface="+mn-lt"/>
              </a:rPr>
              <a:t>IER</a:t>
            </a:r>
          </a:p>
          <a:p>
            <a:pPr algn="l"/>
            <a:r>
              <a:rPr lang="en-US" sz="2000" baseline="30000" dirty="0" smtClean="0"/>
              <a:t>3</a:t>
            </a:r>
            <a:r>
              <a:rPr lang="en-US" sz="2000" dirty="0" smtClean="0">
                <a:latin typeface="+mn-lt"/>
              </a:rPr>
              <a:t>World Vegetable Center</a:t>
            </a:r>
          </a:p>
          <a:p>
            <a:pPr algn="l"/>
            <a:r>
              <a:rPr lang="en-US" sz="2000" baseline="30000" dirty="0" smtClean="0"/>
              <a:t>4</a:t>
            </a:r>
            <a:r>
              <a:rPr lang="en-US" sz="2000" dirty="0" smtClean="0">
                <a:latin typeface="+mn-lt"/>
              </a:rPr>
              <a:t>AMEDD</a:t>
            </a:r>
            <a:endParaRPr lang="en-US" sz="2000" dirty="0">
              <a:latin typeface="+mn-lt"/>
            </a:endParaRPr>
          </a:p>
        </p:txBody>
      </p:sp>
      <p:sp>
        <p:nvSpPr>
          <p:cNvPr id="6" name="Text Placeholder 1"/>
          <p:cNvSpPr txBox="1">
            <a:spLocks/>
          </p:cNvSpPr>
          <p:nvPr/>
        </p:nvSpPr>
        <p:spPr>
          <a:xfrm>
            <a:off x="381000" y="5425786"/>
            <a:ext cx="8534400" cy="476827"/>
          </a:xfrm>
          <a:prstGeom prst="rect">
            <a:avLst/>
          </a:prstGeom>
        </p:spPr>
        <p:txBody>
          <a:bodyPr/>
          <a:lstStyle>
            <a:lvl1pPr marL="114300" indent="0" algn="ctr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 sz="4800" kern="1200">
                <a:solidFill>
                  <a:schemeClr val="tx1"/>
                </a:solidFill>
                <a:latin typeface="Gill Sans" pitchFamily="34" charset="0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latin typeface="+mn-lt"/>
              </a:rPr>
              <a:t>Africa RISING West </a:t>
            </a:r>
            <a:r>
              <a:rPr lang="en-US" sz="1800" dirty="0" smtClean="0">
                <a:latin typeface="+mn-lt"/>
              </a:rPr>
              <a:t>Africa Review </a:t>
            </a:r>
            <a:r>
              <a:rPr lang="en-US" sz="1800" dirty="0">
                <a:latin typeface="+mn-lt"/>
              </a:rPr>
              <a:t>and Planning Meeting </a:t>
            </a:r>
            <a:r>
              <a:rPr lang="en-US" sz="1800" dirty="0" smtClean="0">
                <a:latin typeface="+mn-lt"/>
              </a:rPr>
              <a:t>6-8 </a:t>
            </a:r>
            <a:r>
              <a:rPr lang="en-US" sz="1800" dirty="0">
                <a:latin typeface="+mn-lt"/>
              </a:rPr>
              <a:t>June </a:t>
            </a:r>
            <a:r>
              <a:rPr lang="en-US" sz="1800" dirty="0" smtClean="0">
                <a:latin typeface="+mn-lt"/>
              </a:rPr>
              <a:t>2018, Accra</a:t>
            </a:r>
            <a:r>
              <a:rPr lang="en-US" sz="1800" dirty="0">
                <a:latin typeface="+mn-lt"/>
              </a:rPr>
              <a:t>, Ghana</a:t>
            </a:r>
          </a:p>
        </p:txBody>
      </p:sp>
    </p:spTree>
    <p:extLst>
      <p:ext uri="{BB962C8B-B14F-4D97-AF65-F5344CB8AC3E}">
        <p14:creationId xmlns:p14="http://schemas.microsoft.com/office/powerpoint/2010/main" val="243903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F5806B-494D-3E4F-91E8-63E95D34F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486561"/>
              </p:ext>
            </p:extLst>
          </p:nvPr>
        </p:nvGraphicFramePr>
        <p:xfrm>
          <a:off x="152400" y="76201"/>
          <a:ext cx="8763000" cy="6702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000">
                  <a:extLst>
                    <a:ext uri="{9D8B030D-6E8A-4147-A177-3AD203B41FA5}">
                      <a16:colId xmlns:a16="http://schemas.microsoft.com/office/drawing/2014/main" val="646009280"/>
                    </a:ext>
                  </a:extLst>
                </a:gridCol>
                <a:gridCol w="614363">
                  <a:extLst>
                    <a:ext uri="{9D8B030D-6E8A-4147-A177-3AD203B41FA5}">
                      <a16:colId xmlns:a16="http://schemas.microsoft.com/office/drawing/2014/main" val="1650091306"/>
                    </a:ext>
                  </a:extLst>
                </a:gridCol>
                <a:gridCol w="3121819">
                  <a:extLst>
                    <a:ext uri="{9D8B030D-6E8A-4147-A177-3AD203B41FA5}">
                      <a16:colId xmlns:a16="http://schemas.microsoft.com/office/drawing/2014/main" val="100015059"/>
                    </a:ext>
                  </a:extLst>
                </a:gridCol>
                <a:gridCol w="531018">
                  <a:extLst>
                    <a:ext uri="{9D8B030D-6E8A-4147-A177-3AD203B41FA5}">
                      <a16:colId xmlns:a16="http://schemas.microsoft.com/office/drawing/2014/main" val="456250825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3204721483"/>
                    </a:ext>
                  </a:extLst>
                </a:gridCol>
              </a:tblGrid>
              <a:tr h="488922">
                <a:tc gridSpan="2">
                  <a:txBody>
                    <a:bodyPr/>
                    <a:lstStyle/>
                    <a:p>
                      <a:r>
                        <a:rPr lang="en-US" sz="1600" dirty="0"/>
                        <a:t>Outcome no</a:t>
                      </a:r>
                      <a:r>
                        <a:rPr lang="en-US" sz="1600" dirty="0" smtClean="0"/>
                        <a:t>._1 </a:t>
                      </a:r>
                      <a:r>
                        <a:rPr lang="en-US" sz="1600" dirty="0"/>
                        <a:t>_ 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Output no</a:t>
                      </a:r>
                      <a:r>
                        <a:rPr lang="en-US" sz="1600" dirty="0" smtClean="0"/>
                        <a:t>._1.1  </a:t>
                      </a:r>
                      <a:r>
                        <a:rPr lang="en-US" sz="1600" dirty="0"/>
                        <a:t>_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600" dirty="0"/>
                        <a:t>Activity no</a:t>
                      </a:r>
                      <a:r>
                        <a:rPr lang="en-US" sz="1600" dirty="0" smtClean="0"/>
                        <a:t>._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1.1.1</a:t>
                      </a:r>
                      <a:r>
                        <a:rPr lang="en-US" sz="1600" dirty="0" smtClean="0"/>
                        <a:t>_ </a:t>
                      </a:r>
                      <a:r>
                        <a:rPr lang="en-US" sz="1600" dirty="0"/>
                        <a:t>_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5229905"/>
                  </a:ext>
                </a:extLst>
              </a:tr>
              <a:tr h="551350">
                <a:tc>
                  <a:txBody>
                    <a:bodyPr/>
                    <a:lstStyle/>
                    <a:p>
                      <a:r>
                        <a:rPr lang="en-US" sz="1600" b="1" dirty="0"/>
                        <a:t>Sub-activity title 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MA1113-17:  Improving efficiency of compost processing for soil fertility management under cereal cropping system.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60256"/>
                  </a:ext>
                </a:extLst>
              </a:tr>
              <a:tr h="551350">
                <a:tc>
                  <a:txBody>
                    <a:bodyPr/>
                    <a:lstStyle/>
                    <a:p>
                      <a:r>
                        <a:rPr lang="en-US" sz="1600" b="1" dirty="0"/>
                        <a:t>Location/sites </a:t>
                      </a:r>
                    </a:p>
                    <a:p>
                      <a:r>
                        <a:rPr lang="en-US" sz="1600" b="1" dirty="0"/>
                        <a:t>for sub-activity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6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Koutiala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sz="16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Bougouni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districts 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296291"/>
                  </a:ext>
                </a:extLst>
              </a:tr>
              <a:tr h="783497">
                <a:tc>
                  <a:txBody>
                    <a:bodyPr/>
                    <a:lstStyle/>
                    <a:p>
                      <a:r>
                        <a:rPr lang="en-US" sz="1600" b="1" dirty="0"/>
                        <a:t>Implementation timeframe (start/end date)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April 2017 to March 2018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65395"/>
                  </a:ext>
                </a:extLst>
              </a:tr>
              <a:tr h="783497">
                <a:tc>
                  <a:txBody>
                    <a:bodyPr/>
                    <a:lstStyle/>
                    <a:p>
                      <a:r>
                        <a:rPr lang="en-US" sz="1600" b="1" dirty="0"/>
                        <a:t>Deliverables achieved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GB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Report on Improving efficiency of compost processing for soil fertility management under cereal cropping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</a:t>
                      </a:r>
                      <a:r>
                        <a:rPr lang="en-US" sz="16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MSc thesis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860269"/>
                  </a:ext>
                </a:extLst>
              </a:tr>
              <a:tr h="1247791">
                <a:tc>
                  <a:txBody>
                    <a:bodyPr/>
                    <a:lstStyle/>
                    <a:p>
                      <a:r>
                        <a:rPr lang="en-US" sz="1600" b="1" dirty="0"/>
                        <a:t>S.I. domain and indicators for which data was collected – indicate metric and scale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Productivity: Crop yield &amp; biomass</a:t>
                      </a: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(kg/ha)</a:t>
                      </a: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at farm level</a:t>
                      </a: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Environmental: Soil fertility, NPK, pH, OM at plot level</a:t>
                      </a:r>
                      <a:endParaRPr lang="en-US" sz="1600" b="1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9533273"/>
                  </a:ext>
                </a:extLst>
              </a:tr>
              <a:tr h="551350">
                <a:tc>
                  <a:txBody>
                    <a:bodyPr/>
                    <a:lstStyle/>
                    <a:p>
                      <a:r>
                        <a:rPr lang="en-US" sz="1600" b="1" dirty="0"/>
                        <a:t>Research team involved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Bouba Traore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Birhanu Zemadim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</a:t>
                      </a: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Ramadjita Tabo</a:t>
                      </a:r>
                    </a:p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 </a:t>
                      </a:r>
                      <a:r>
                        <a:rPr lang="en-US" sz="16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Sery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Coulibaly 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2771777"/>
                  </a:ext>
                </a:extLst>
              </a:tr>
              <a:tr h="1519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Farming systems research perspective (how this work links with other sub-activities)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 The system research here  revealed</a:t>
                      </a:r>
                      <a:r>
                        <a:rPr lang="en-GB" sz="16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that yield obtained with micro-dozing of organic manure (</a:t>
                      </a:r>
                      <a:r>
                        <a:rPr lang="en-GB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2.5t/ha) is statistically equal to the traditional manure spreading method</a:t>
                      </a:r>
                      <a:r>
                        <a:rPr lang="en-GB" sz="16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GB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5t/ha) </a:t>
                      </a:r>
                      <a:r>
                        <a:rPr lang="en-GB" sz="16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interms</a:t>
                      </a:r>
                      <a:r>
                        <a:rPr lang="en-GB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of maize yield. 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fr-FR" sz="16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Saving of about 50% of organic manure compared to conventional method. </a:t>
                      </a:r>
                      <a:endParaRPr lang="fr-FR" sz="16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71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281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228600" y="4923107"/>
            <a:ext cx="8915400" cy="1828800"/>
          </a:xfrm>
        </p:spPr>
        <p:txBody>
          <a:bodyPr/>
          <a:lstStyle/>
          <a:p>
            <a:r>
              <a:rPr lang="en-US" sz="1600" b="1" dirty="0"/>
              <a:t>T1:</a:t>
            </a:r>
            <a:r>
              <a:rPr lang="en-US" sz="1600" dirty="0"/>
              <a:t> Control with no compost + mineral </a:t>
            </a:r>
            <a:r>
              <a:rPr lang="en-US" sz="1600" dirty="0" smtClean="0"/>
              <a:t>fertilizer (150kg/ha of NPK + 100kg/ha of urea</a:t>
            </a:r>
            <a:r>
              <a:rPr lang="en-US" sz="1600" dirty="0" smtClean="0"/>
              <a:t>)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b="1" dirty="0" smtClean="0"/>
              <a:t>T2:</a:t>
            </a:r>
            <a:r>
              <a:rPr lang="en-US" sz="1600" dirty="0" smtClean="0"/>
              <a:t> Farmer's practice of spreading compost(homogenous </a:t>
            </a:r>
            <a:r>
              <a:rPr lang="en-US" sz="1600" dirty="0"/>
              <a:t>spreading 5t/ha) + </a:t>
            </a:r>
            <a:r>
              <a:rPr lang="en-US" sz="1600" dirty="0" smtClean="0"/>
              <a:t>mineral</a:t>
            </a:r>
          </a:p>
          <a:p>
            <a:r>
              <a:rPr lang="en-US" sz="1600" dirty="0"/>
              <a:t> </a:t>
            </a:r>
            <a:r>
              <a:rPr lang="en-US" sz="1600" dirty="0" smtClean="0"/>
              <a:t>       fertilizer (150kg/ha </a:t>
            </a:r>
            <a:r>
              <a:rPr lang="en-US" sz="1600" dirty="0"/>
              <a:t>NPK + 100kg/ha urea</a:t>
            </a:r>
            <a:r>
              <a:rPr lang="en-US" sz="1600" dirty="0" smtClean="0"/>
              <a:t>)</a:t>
            </a:r>
            <a:r>
              <a:rPr lang="en-US" sz="1600" dirty="0"/>
              <a:t/>
            </a:r>
            <a:br>
              <a:rPr lang="en-US" sz="1600" dirty="0"/>
            </a:br>
            <a:r>
              <a:rPr lang="en-US" sz="1600" b="1" dirty="0"/>
              <a:t>T3:</a:t>
            </a:r>
            <a:r>
              <a:rPr lang="en-US" sz="1600" dirty="0"/>
              <a:t> </a:t>
            </a:r>
            <a:r>
              <a:rPr lang="en-US" sz="1600" dirty="0" smtClean="0"/>
              <a:t>Micro-dozing </a:t>
            </a:r>
            <a:r>
              <a:rPr lang="en-US" sz="1600" dirty="0"/>
              <a:t>compost (5t/ha) </a:t>
            </a:r>
            <a:r>
              <a:rPr lang="en-US" sz="1600" dirty="0" smtClean="0"/>
              <a:t>+ </a:t>
            </a:r>
            <a:r>
              <a:rPr lang="en-US" sz="1600" dirty="0"/>
              <a:t>mineralized fertilizer (150kg/ha of </a:t>
            </a:r>
            <a:r>
              <a:rPr lang="en-US" sz="1600" dirty="0" smtClean="0"/>
              <a:t>NPK </a:t>
            </a:r>
            <a:r>
              <a:rPr lang="en-US" sz="1600" dirty="0"/>
              <a:t>+ 100kg/ha of urea</a:t>
            </a:r>
            <a:r>
              <a:rPr lang="en-US" sz="1600" dirty="0" smtClean="0"/>
              <a:t>) </a:t>
            </a:r>
            <a:r>
              <a:rPr lang="en-US" sz="1600" b="1" dirty="0" smtClean="0"/>
              <a:t>T4</a:t>
            </a:r>
            <a:r>
              <a:rPr lang="en-US" sz="1600" b="1" dirty="0"/>
              <a:t>: </a:t>
            </a:r>
            <a:r>
              <a:rPr lang="en-US" sz="1600" dirty="0"/>
              <a:t>Micro-dozing compost </a:t>
            </a:r>
            <a:r>
              <a:rPr lang="en-US" sz="1600" dirty="0"/>
              <a:t>(2.5t/ha</a:t>
            </a:r>
            <a:r>
              <a:rPr lang="en-US" sz="1600" dirty="0" smtClean="0"/>
              <a:t>)+ </a:t>
            </a:r>
            <a:r>
              <a:rPr lang="en-US" sz="1600" dirty="0"/>
              <a:t>mineralized fertilizer (150kg/ha of </a:t>
            </a:r>
            <a:r>
              <a:rPr lang="en-US" sz="1600" dirty="0" smtClean="0"/>
              <a:t>NPK+ 100kg/ha </a:t>
            </a:r>
            <a:r>
              <a:rPr lang="en-US" sz="1600" dirty="0"/>
              <a:t>urea</a:t>
            </a:r>
            <a:r>
              <a:rPr lang="en-US" sz="1600" dirty="0" smtClean="0"/>
              <a:t>)</a:t>
            </a:r>
            <a:endParaRPr lang="fr-F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087737"/>
              </p:ext>
            </p:extLst>
          </p:nvPr>
        </p:nvGraphicFramePr>
        <p:xfrm>
          <a:off x="457200" y="1066800"/>
          <a:ext cx="7735456" cy="35975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8735">
                  <a:extLst>
                    <a:ext uri="{9D8B030D-6E8A-4147-A177-3AD203B41FA5}">
                      <a16:colId xmlns:a16="http://schemas.microsoft.com/office/drawing/2014/main" val="3055979657"/>
                    </a:ext>
                  </a:extLst>
                </a:gridCol>
                <a:gridCol w="1893338">
                  <a:extLst>
                    <a:ext uri="{9D8B030D-6E8A-4147-A177-3AD203B41FA5}">
                      <a16:colId xmlns:a16="http://schemas.microsoft.com/office/drawing/2014/main" val="2364073768"/>
                    </a:ext>
                  </a:extLst>
                </a:gridCol>
                <a:gridCol w="1950014">
                  <a:extLst>
                    <a:ext uri="{9D8B030D-6E8A-4147-A177-3AD203B41FA5}">
                      <a16:colId xmlns:a16="http://schemas.microsoft.com/office/drawing/2014/main" val="4154708106"/>
                    </a:ext>
                  </a:extLst>
                </a:gridCol>
                <a:gridCol w="816421">
                  <a:extLst>
                    <a:ext uri="{9D8B030D-6E8A-4147-A177-3AD203B41FA5}">
                      <a16:colId xmlns:a16="http://schemas.microsoft.com/office/drawing/2014/main" val="1352916412"/>
                    </a:ext>
                  </a:extLst>
                </a:gridCol>
                <a:gridCol w="1836948">
                  <a:extLst>
                    <a:ext uri="{9D8B030D-6E8A-4147-A177-3AD203B41FA5}">
                      <a16:colId xmlns:a16="http://schemas.microsoft.com/office/drawing/2014/main" val="2145055079"/>
                    </a:ext>
                  </a:extLst>
                </a:gridCol>
              </a:tblGrid>
              <a:tr h="448644">
                <a:tc rowSpan="2">
                  <a:txBody>
                    <a:bodyPr/>
                    <a:lstStyle/>
                    <a:p>
                      <a:r>
                        <a:rPr lang="en-US" sz="2000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Treatment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Width of maize ear </a:t>
                      </a:r>
                      <a:r>
                        <a:rPr lang="en-GB" sz="2000" dirty="0">
                          <a:effectLst/>
                        </a:rPr>
                        <a:t>(cm)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rowSpan="2"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Length of maize ear(cm</a:t>
                      </a:r>
                      <a:r>
                        <a:rPr lang="en-GB" sz="2000" dirty="0">
                          <a:effectLst/>
                        </a:rPr>
                        <a:t>)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2"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Yield (Kg/ha)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073860"/>
                  </a:ext>
                </a:extLst>
              </a:tr>
              <a:tr h="368126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Grain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Straw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978962617"/>
                  </a:ext>
                </a:extLst>
              </a:tr>
              <a:tr h="509247"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T1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3.450 </a:t>
                      </a:r>
                      <a:r>
                        <a:rPr lang="en-GB" sz="2000" dirty="0">
                          <a:effectLst/>
                        </a:rPr>
                        <a:t>a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13.5 </a:t>
                      </a:r>
                      <a:r>
                        <a:rPr lang="en-GB" sz="2000" dirty="0">
                          <a:effectLst/>
                        </a:rPr>
                        <a:t>a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1177 a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2083 a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152843367"/>
                  </a:ext>
                </a:extLst>
              </a:tr>
              <a:tr h="509247"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T2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3.900 </a:t>
                      </a:r>
                      <a:r>
                        <a:rPr lang="en-GB" sz="2000" dirty="0">
                          <a:effectLst/>
                        </a:rPr>
                        <a:t>b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14.02 </a:t>
                      </a:r>
                      <a:r>
                        <a:rPr lang="en-GB" sz="2000" dirty="0">
                          <a:effectLst/>
                        </a:rPr>
                        <a:t>b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1443 a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2469 b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72738245"/>
                  </a:ext>
                </a:extLst>
              </a:tr>
              <a:tr h="509247"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T3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4.320 </a:t>
                      </a:r>
                      <a:r>
                        <a:rPr lang="en-GB" sz="2000" dirty="0">
                          <a:effectLst/>
                        </a:rPr>
                        <a:t>b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14.43 </a:t>
                      </a:r>
                      <a:r>
                        <a:rPr lang="en-GB" sz="2000" dirty="0">
                          <a:effectLst/>
                        </a:rPr>
                        <a:t>b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1851 b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2786 b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84487429"/>
                  </a:ext>
                </a:extLst>
              </a:tr>
              <a:tr h="509247"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T4 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4.130 </a:t>
                      </a:r>
                      <a:r>
                        <a:rPr lang="en-GB" sz="2000" dirty="0">
                          <a:effectLst/>
                        </a:rPr>
                        <a:t>b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14.08 </a:t>
                      </a:r>
                      <a:r>
                        <a:rPr lang="en-GB" sz="2000" dirty="0">
                          <a:effectLst/>
                        </a:rPr>
                        <a:t>b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1765 b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2615 b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123062395"/>
                  </a:ext>
                </a:extLst>
              </a:tr>
              <a:tr h="371904"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Mean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4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14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1557.3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2083.3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03769908"/>
                  </a:ext>
                </a:extLst>
              </a:tr>
              <a:tr h="371904"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F prob.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0.001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0.002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0.0001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0.0001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120995238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461818" y="438727"/>
            <a:ext cx="7035799" cy="36933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fontAlgn="base"/>
            <a:r>
              <a:rPr lang="fr-FR" b="1" dirty="0" err="1" smtClean="0"/>
              <a:t>Maize</a:t>
            </a:r>
            <a:r>
              <a:rPr lang="fr-FR" b="1" dirty="0" smtClean="0"/>
              <a:t> </a:t>
            </a:r>
            <a:r>
              <a:rPr lang="fr-FR" b="1" dirty="0" err="1" smtClean="0"/>
              <a:t>yield</a:t>
            </a:r>
            <a:r>
              <a:rPr lang="fr-FR" b="1" dirty="0" smtClean="0"/>
              <a:t> performance </a:t>
            </a:r>
            <a:r>
              <a:rPr lang="fr-FR" b="1" dirty="0" err="1" smtClean="0"/>
              <a:t>under</a:t>
            </a:r>
            <a:r>
              <a:rPr lang="fr-FR" b="1" dirty="0" smtClean="0"/>
              <a:t> </a:t>
            </a:r>
            <a:r>
              <a:rPr lang="fr-FR" b="1" dirty="0" err="1" smtClean="0"/>
              <a:t>different</a:t>
            </a:r>
            <a:r>
              <a:rPr lang="fr-FR" b="1" dirty="0" smtClean="0"/>
              <a:t> </a:t>
            </a:r>
            <a:r>
              <a:rPr lang="fr-FR" b="1" dirty="0" err="1" smtClean="0"/>
              <a:t>fertility</a:t>
            </a:r>
            <a:r>
              <a:rPr lang="fr-FR" b="1" dirty="0" smtClean="0"/>
              <a:t> conditions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152133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F5806B-494D-3E4F-91E8-63E95D34F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830244"/>
              </p:ext>
            </p:extLst>
          </p:nvPr>
        </p:nvGraphicFramePr>
        <p:xfrm>
          <a:off x="228600" y="152400"/>
          <a:ext cx="8686799" cy="6584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7456">
                  <a:extLst>
                    <a:ext uri="{9D8B030D-6E8A-4147-A177-3AD203B41FA5}">
                      <a16:colId xmlns:a16="http://schemas.microsoft.com/office/drawing/2014/main" val="646009280"/>
                    </a:ext>
                  </a:extLst>
                </a:gridCol>
                <a:gridCol w="2744578">
                  <a:extLst>
                    <a:ext uri="{9D8B030D-6E8A-4147-A177-3AD203B41FA5}">
                      <a16:colId xmlns:a16="http://schemas.microsoft.com/office/drawing/2014/main" val="100015059"/>
                    </a:ext>
                  </a:extLst>
                </a:gridCol>
                <a:gridCol w="350094">
                  <a:extLst>
                    <a:ext uri="{9D8B030D-6E8A-4147-A177-3AD203B41FA5}">
                      <a16:colId xmlns:a16="http://schemas.microsoft.com/office/drawing/2014/main" val="3405252632"/>
                    </a:ext>
                  </a:extLst>
                </a:gridCol>
                <a:gridCol w="3094671">
                  <a:extLst>
                    <a:ext uri="{9D8B030D-6E8A-4147-A177-3AD203B41FA5}">
                      <a16:colId xmlns:a16="http://schemas.microsoft.com/office/drawing/2014/main" val="456250825"/>
                    </a:ext>
                  </a:extLst>
                </a:gridCol>
              </a:tblGrid>
              <a:tr h="471787">
                <a:tc>
                  <a:txBody>
                    <a:bodyPr/>
                    <a:lstStyle/>
                    <a:p>
                      <a:r>
                        <a:rPr lang="en-US" sz="1600" dirty="0"/>
                        <a:t>Outcome no</a:t>
                      </a:r>
                      <a:r>
                        <a:rPr lang="en-US" sz="1600" dirty="0" smtClean="0"/>
                        <a:t>._1 </a:t>
                      </a:r>
                      <a:r>
                        <a:rPr lang="en-US" sz="1600" dirty="0"/>
                        <a:t>_  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600" dirty="0"/>
                        <a:t>Output no</a:t>
                      </a:r>
                      <a:r>
                        <a:rPr lang="en-US" sz="1600" dirty="0" smtClean="0"/>
                        <a:t>._1.1  </a:t>
                      </a:r>
                      <a:r>
                        <a:rPr lang="en-US" sz="1600" dirty="0"/>
                        <a:t>_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Activity no</a:t>
                      </a:r>
                      <a:r>
                        <a:rPr lang="en-US" sz="1600" dirty="0" smtClean="0"/>
                        <a:t>._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1.1.1</a:t>
                      </a:r>
                      <a:r>
                        <a:rPr lang="en-US" sz="1600" dirty="0" smtClean="0"/>
                        <a:t>_ </a:t>
                      </a:r>
                      <a:r>
                        <a:rPr lang="en-US" sz="1600" dirty="0"/>
                        <a:t>_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5229905"/>
                  </a:ext>
                </a:extLst>
              </a:tr>
              <a:tr h="334144">
                <a:tc>
                  <a:txBody>
                    <a:bodyPr/>
                    <a:lstStyle/>
                    <a:p>
                      <a:r>
                        <a:rPr lang="en-US" sz="1600" b="1" dirty="0"/>
                        <a:t>Sub-activity title 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MA1114-17:  Cost-benefit analysis of fertilizer treatments for sorghum production.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60256"/>
                  </a:ext>
                </a:extLst>
              </a:tr>
              <a:tr h="568044">
                <a:tc>
                  <a:txBody>
                    <a:bodyPr/>
                    <a:lstStyle/>
                    <a:p>
                      <a:r>
                        <a:rPr lang="en-US" sz="1600" b="1" dirty="0"/>
                        <a:t>Location/sites </a:t>
                      </a:r>
                    </a:p>
                    <a:p>
                      <a:r>
                        <a:rPr lang="en-US" sz="1600" b="1" dirty="0"/>
                        <a:t>for sub-activity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Koutiala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sz="16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Bougouni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districts 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296291"/>
                  </a:ext>
                </a:extLst>
              </a:tr>
              <a:tr h="683425">
                <a:tc>
                  <a:txBody>
                    <a:bodyPr/>
                    <a:lstStyle/>
                    <a:p>
                      <a:r>
                        <a:rPr lang="en-US" sz="1600" b="1" dirty="0"/>
                        <a:t>Implementation timeframe (start/end date)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April 2017 to March 2018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65395"/>
                  </a:ext>
                </a:extLst>
              </a:tr>
              <a:tr h="823613">
                <a:tc>
                  <a:txBody>
                    <a:bodyPr/>
                    <a:lstStyle/>
                    <a:p>
                      <a:r>
                        <a:rPr lang="en-US" sz="1600" b="1" dirty="0"/>
                        <a:t>Deliverables achieved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Report on cost-benefit analysis of fertilizer treatments for </a:t>
                      </a:r>
                      <a:r>
                        <a:rPr lang="en-GB" sz="1600" b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sorghum production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860269"/>
                  </a:ext>
                </a:extLst>
              </a:tr>
              <a:tr h="1070200">
                <a:tc>
                  <a:txBody>
                    <a:bodyPr/>
                    <a:lstStyle/>
                    <a:p>
                      <a:r>
                        <a:rPr lang="en-US" sz="1600" b="1" dirty="0"/>
                        <a:t>S.I. domain and indicators for which data was collected – indicate metric and scale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Productivity: Crop yield (kg/ha)</a:t>
                      </a: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at farm level</a:t>
                      </a:r>
                      <a:endParaRPr lang="en-US" sz="16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Economic: Net income (FCFA/ha) at farm level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9533273"/>
                  </a:ext>
                </a:extLst>
              </a:tr>
              <a:tr h="801945">
                <a:tc>
                  <a:txBody>
                    <a:bodyPr/>
                    <a:lstStyle/>
                    <a:p>
                      <a:r>
                        <a:rPr lang="en-US" sz="1600" b="1" dirty="0"/>
                        <a:t>Research team involved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Felix Badolo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Bekele Kotu</a:t>
                      </a: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Baloua Nebie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</a:t>
                      </a: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Birhanu Zemadim</a:t>
                      </a:r>
                    </a:p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 Jena Baptiste Tignegre</a:t>
                      </a:r>
                    </a:p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 </a:t>
                      </a:r>
                      <a:r>
                        <a:rPr lang="en-US" sz="16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Apha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Traore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2771777"/>
                  </a:ext>
                </a:extLst>
              </a:tr>
              <a:tr h="12697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Farming systems research perspective (how this work links with other sub-activities)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This work is a comparative analysis of fertilization options for sorghum production. Fertilization.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options have been promoted under the project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fr-FR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71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076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3400" y="1217813"/>
            <a:ext cx="8610600" cy="1752600"/>
          </a:xfrm>
        </p:spPr>
        <p:txBody>
          <a:bodyPr/>
          <a:lstStyle/>
          <a:p>
            <a:pPr marL="285750" indent="-171450"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+mn-lt"/>
              </a:rPr>
              <a:t>The CB analysis used household survey data carried out in April 2017 and involved 45 smallholder sorghum farmers. </a:t>
            </a:r>
          </a:p>
          <a:p>
            <a:pPr marL="285750" indent="-171450"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+mn-lt"/>
              </a:rPr>
              <a:t>Four cropping systems were considered: Farmer’s practice (control treatment – T1), Treatment with manure (T2), Treatment with chemical fertilizer (T3), and Treatment with manure and chemical fertilizer (T4). </a:t>
            </a:r>
            <a:endParaRPr lang="en-US" sz="2000" dirty="0">
              <a:latin typeface="+mn-lt"/>
            </a:endParaRPr>
          </a:p>
        </p:txBody>
      </p:sp>
      <p:graphicFrame>
        <p:nvGraphicFramePr>
          <p:cNvPr id="4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9076548"/>
              </p:ext>
            </p:extLst>
          </p:nvPr>
        </p:nvGraphicFramePr>
        <p:xfrm>
          <a:off x="226291" y="3157912"/>
          <a:ext cx="8686800" cy="2225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50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2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06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05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328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38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 err="1" smtClean="0">
                          <a:effectLst/>
                        </a:rPr>
                        <a:t>Sustainable</a:t>
                      </a:r>
                      <a:r>
                        <a:rPr lang="fr-FR" sz="2000" dirty="0" smtClean="0">
                          <a:effectLst/>
                        </a:rPr>
                        <a:t> Intensification </a:t>
                      </a:r>
                      <a:r>
                        <a:rPr lang="fr-FR" sz="2000" dirty="0" err="1" smtClean="0">
                          <a:effectLst/>
                        </a:rPr>
                        <a:t>Indicators</a:t>
                      </a:r>
                      <a:endParaRPr lang="fr-FR" sz="2000" dirty="0">
                        <a:effectLst/>
                        <a:latin typeface="Calibri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T1</a:t>
                      </a:r>
                      <a:endParaRPr lang="fr-FR" sz="2000" dirty="0">
                        <a:effectLst/>
                        <a:latin typeface="Calibri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T2</a:t>
                      </a:r>
                      <a:endParaRPr lang="fr-FR" sz="2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T3</a:t>
                      </a:r>
                      <a:endParaRPr lang="fr-FR" sz="2000" dirty="0">
                        <a:effectLst/>
                        <a:latin typeface="Calibri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T4</a:t>
                      </a:r>
                      <a:endParaRPr lang="fr-FR" sz="2000" dirty="0">
                        <a:effectLst/>
                        <a:latin typeface="Calibri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Average </a:t>
                      </a:r>
                      <a:r>
                        <a:rPr lang="en-GB" sz="2000" dirty="0" smtClean="0">
                          <a:effectLst/>
                        </a:rPr>
                        <a:t>Yield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(</a:t>
                      </a:r>
                      <a:r>
                        <a:rPr lang="en-GB" sz="2000" dirty="0">
                          <a:effectLst/>
                        </a:rPr>
                        <a:t>kg/ hectare)</a:t>
                      </a:r>
                      <a:endParaRPr lang="fr-FR" sz="2000" dirty="0">
                        <a:effectLst/>
                        <a:latin typeface="Calibri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973</a:t>
                      </a:r>
                      <a:endParaRPr lang="fr-FR" sz="2000">
                        <a:effectLst/>
                        <a:latin typeface="Calibri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1,100</a:t>
                      </a:r>
                      <a:endParaRPr lang="fr-FR" sz="2000" dirty="0">
                        <a:effectLst/>
                        <a:latin typeface="Calibri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1,500</a:t>
                      </a:r>
                      <a:endParaRPr lang="fr-FR" sz="2000" dirty="0">
                        <a:effectLst/>
                        <a:latin typeface="Calibri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1,810</a:t>
                      </a:r>
                      <a:endParaRPr lang="fr-FR" sz="2000">
                        <a:effectLst/>
                        <a:latin typeface="Calibri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Net income (FCFA/hectare)</a:t>
                      </a:r>
                      <a:endParaRPr lang="fr-FR" sz="2000">
                        <a:effectLst/>
                        <a:latin typeface="Calibri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70,574</a:t>
                      </a:r>
                      <a:endParaRPr lang="fr-FR" sz="2000" dirty="0">
                        <a:effectLst/>
                        <a:latin typeface="Calibri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80,553</a:t>
                      </a:r>
                      <a:endParaRPr lang="fr-FR" sz="2000" dirty="0">
                        <a:effectLst/>
                        <a:latin typeface="Calibri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95,115</a:t>
                      </a:r>
                      <a:endParaRPr lang="fr-FR" sz="2000" dirty="0">
                        <a:effectLst/>
                        <a:latin typeface="Calibri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122,333</a:t>
                      </a:r>
                      <a:endParaRPr lang="fr-FR" sz="2000" dirty="0">
                        <a:effectLst/>
                        <a:latin typeface="Calibri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304800" y="5555211"/>
            <a:ext cx="8610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Results show that net benefits were positive for the four sorghum production treatments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The </a:t>
            </a:r>
            <a:r>
              <a:rPr lang="en-GB" dirty="0"/>
              <a:t>application of manure and chemical fertilizers combined (urea and/or DAP) </a:t>
            </a:r>
            <a:r>
              <a:rPr lang="en-GB" dirty="0" smtClean="0"/>
              <a:t>was the </a:t>
            </a:r>
            <a:r>
              <a:rPr lang="en-GB" dirty="0"/>
              <a:t>most economically profitable </a:t>
            </a:r>
            <a:r>
              <a:rPr lang="en-GB" dirty="0" smtClean="0"/>
              <a:t>option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8683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F5806B-494D-3E4F-91E8-63E95D34F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7353496"/>
              </p:ext>
            </p:extLst>
          </p:nvPr>
        </p:nvGraphicFramePr>
        <p:xfrm>
          <a:off x="76200" y="76200"/>
          <a:ext cx="8991599" cy="6629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5086">
                  <a:extLst>
                    <a:ext uri="{9D8B030D-6E8A-4147-A177-3AD203B41FA5}">
                      <a16:colId xmlns:a16="http://schemas.microsoft.com/office/drawing/2014/main" val="646009280"/>
                    </a:ext>
                  </a:extLst>
                </a:gridCol>
                <a:gridCol w="3203257">
                  <a:extLst>
                    <a:ext uri="{9D8B030D-6E8A-4147-A177-3AD203B41FA5}">
                      <a16:colId xmlns:a16="http://schemas.microsoft.com/office/drawing/2014/main" val="100015059"/>
                    </a:ext>
                  </a:extLst>
                </a:gridCol>
                <a:gridCol w="722815">
                  <a:extLst>
                    <a:ext uri="{9D8B030D-6E8A-4147-A177-3AD203B41FA5}">
                      <a16:colId xmlns:a16="http://schemas.microsoft.com/office/drawing/2014/main" val="456250825"/>
                    </a:ext>
                  </a:extLst>
                </a:gridCol>
                <a:gridCol w="2480441">
                  <a:extLst>
                    <a:ext uri="{9D8B030D-6E8A-4147-A177-3AD203B41FA5}">
                      <a16:colId xmlns:a16="http://schemas.microsoft.com/office/drawing/2014/main" val="1210375660"/>
                    </a:ext>
                  </a:extLst>
                </a:gridCol>
              </a:tblGrid>
              <a:tr h="501333">
                <a:tc>
                  <a:txBody>
                    <a:bodyPr/>
                    <a:lstStyle/>
                    <a:p>
                      <a:r>
                        <a:rPr lang="en-US" sz="1400" dirty="0"/>
                        <a:t>Outcome no</a:t>
                      </a:r>
                      <a:r>
                        <a:rPr lang="en-US" sz="1400" dirty="0" smtClean="0"/>
                        <a:t>._1 </a:t>
                      </a:r>
                      <a:r>
                        <a:rPr lang="en-US" sz="1400" dirty="0"/>
                        <a:t>_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Output no</a:t>
                      </a:r>
                      <a:r>
                        <a:rPr lang="en-US" sz="1400" dirty="0" smtClean="0"/>
                        <a:t>._1.1  </a:t>
                      </a:r>
                      <a:r>
                        <a:rPr lang="en-US" sz="1400" dirty="0"/>
                        <a:t>_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Activity no</a:t>
                      </a:r>
                      <a:r>
                        <a:rPr lang="en-US" sz="1400" dirty="0" smtClean="0"/>
                        <a:t>._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1.1.1</a:t>
                      </a:r>
                      <a:r>
                        <a:rPr lang="en-US" sz="1400" dirty="0" smtClean="0"/>
                        <a:t>_ </a:t>
                      </a:r>
                      <a:r>
                        <a:rPr lang="en-US" sz="1400" dirty="0"/>
                        <a:t>_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5229905"/>
                  </a:ext>
                </a:extLst>
              </a:tr>
              <a:tr h="554816">
                <a:tc>
                  <a:txBody>
                    <a:bodyPr/>
                    <a:lstStyle/>
                    <a:p>
                      <a:r>
                        <a:rPr lang="en-US" sz="1400" b="1" dirty="0"/>
                        <a:t>Sub-activity title 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MA1115-17: Promoting high yielding hybrids and dual/multi-purpose sorghum for crop-livestock integration and income generation in </a:t>
                      </a:r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Sikasso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Region.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60256"/>
                  </a:ext>
                </a:extLst>
              </a:tr>
              <a:tr h="554816">
                <a:tc>
                  <a:txBody>
                    <a:bodyPr/>
                    <a:lstStyle/>
                    <a:p>
                      <a:r>
                        <a:rPr lang="en-US" sz="1400" b="1" dirty="0"/>
                        <a:t>Location/sites </a:t>
                      </a:r>
                    </a:p>
                    <a:p>
                      <a:r>
                        <a:rPr lang="en-US" sz="1400" b="1" dirty="0"/>
                        <a:t>for sub-activity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Koutiala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Bougouni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districts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296291"/>
                  </a:ext>
                </a:extLst>
              </a:tr>
              <a:tr h="554816">
                <a:tc>
                  <a:txBody>
                    <a:bodyPr/>
                    <a:lstStyle/>
                    <a:p>
                      <a:r>
                        <a:rPr lang="en-US" sz="1400" b="1" dirty="0"/>
                        <a:t>Implementation timeframe (start/end date)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April 2017 to March 2018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65395"/>
                  </a:ext>
                </a:extLst>
              </a:tr>
              <a:tr h="1011723">
                <a:tc>
                  <a:txBody>
                    <a:bodyPr/>
                    <a:lstStyle/>
                    <a:p>
                      <a:r>
                        <a:rPr lang="en-US" sz="1400" b="1" dirty="0"/>
                        <a:t>Deliverables achieved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Report on </a:t>
                      </a: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promoting high yielding hybrids and dual-multi-purpose sorghum for crop-livestock integration and income generation in </a:t>
                      </a:r>
                      <a:r>
                        <a:rPr lang="en-GB" sz="1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Sikasso</a:t>
                      </a: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region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860269"/>
                  </a:ext>
                </a:extLst>
              </a:tr>
              <a:tr h="1199995">
                <a:tc>
                  <a:txBody>
                    <a:bodyPr/>
                    <a:lstStyle/>
                    <a:p>
                      <a:r>
                        <a:rPr lang="en-US" sz="1400" b="1" dirty="0"/>
                        <a:t>S.I. domain and indicators for which data was collected – indicate metric and scale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Productivity: Crop yield &amp; biomass</a:t>
                      </a: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(kg/ha)</a:t>
                      </a: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at plot and HH level</a:t>
                      </a:r>
                      <a:endParaRPr lang="en-US" sz="1400" dirty="0"/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Economic: Net income (FCFA/ha) at farm level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9533273"/>
                  </a:ext>
                </a:extLst>
              </a:tr>
              <a:tr h="783270">
                <a:tc>
                  <a:txBody>
                    <a:bodyPr/>
                    <a:lstStyle/>
                    <a:p>
                      <a:r>
                        <a:rPr lang="en-US" sz="1400" b="1" dirty="0"/>
                        <a:t>Research team involved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Baloua Nebie</a:t>
                      </a: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Felix Badolo</a:t>
                      </a:r>
                      <a:endParaRPr lang="en-US" sz="1400" b="1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Aboubacar Toure</a:t>
                      </a:r>
                      <a:endParaRPr lang="en-US" sz="1400" b="1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 Mamourou Sidibe</a:t>
                      </a:r>
                    </a:p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 </a:t>
                      </a:r>
                      <a:r>
                        <a:rPr lang="en-US" sz="1400" b="1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Abdoulaye</a:t>
                      </a: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Diallo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2771777"/>
                  </a:ext>
                </a:extLst>
              </a:tr>
              <a:tr h="14686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Farming systems research perspective (how this work links with other sub-activities)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GB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total of 34 trials with three dual purpose varieties (</a:t>
                      </a:r>
                      <a:r>
                        <a:rPr lang="en-GB" sz="1400" b="1" kern="1200" baseline="0" dirty="0" err="1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soubatimi</a:t>
                      </a:r>
                      <a:r>
                        <a:rPr lang="en-GB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400" b="1" kern="1200" baseline="0" dirty="0" err="1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Tiandougou</a:t>
                      </a:r>
                      <a:r>
                        <a:rPr lang="en-GB" sz="1400" b="1" kern="1200" baseline="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b="1" kern="1200" baseline="0" dirty="0" err="1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Coura</a:t>
                      </a:r>
                      <a:r>
                        <a:rPr lang="en-GB" sz="1400" b="1" kern="1200" baseline="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and </a:t>
                      </a:r>
                      <a:r>
                        <a:rPr lang="en-GB" sz="1400" b="1" kern="1200" baseline="0" dirty="0" err="1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Peke</a:t>
                      </a:r>
                      <a:r>
                        <a:rPr lang="en-GB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and 28 trials with three hybrids (</a:t>
                      </a:r>
                      <a:r>
                        <a:rPr lang="en-GB" sz="1400" b="1" kern="1200" baseline="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Pablo</a:t>
                      </a:r>
                      <a:r>
                        <a:rPr lang="en-GB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400" b="1" kern="1200" baseline="0" dirty="0" err="1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Fadda</a:t>
                      </a:r>
                      <a:r>
                        <a:rPr lang="en-GB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GB" sz="1400" b="1" kern="1200" baseline="0" dirty="0" err="1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Sewa</a:t>
                      </a:r>
                      <a:r>
                        <a:rPr lang="en-GB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 implemented in </a:t>
                      </a:r>
                      <a:r>
                        <a:rPr lang="en-GB" sz="1400" b="1" kern="1200" baseline="0" dirty="0" smtClean="0">
                          <a:solidFill>
                            <a:srgbClr val="00B0F0"/>
                          </a:solidFill>
                          <a:latin typeface="+mn-lt"/>
                          <a:ea typeface="+mn-ea"/>
                          <a:cs typeface="+mn-cs"/>
                        </a:rPr>
                        <a:t>two agro-ecologies. Grain yield and </a:t>
                      </a:r>
                      <a:r>
                        <a:rPr lang="en-GB" sz="1400" b="1" kern="1200" baseline="0" dirty="0" err="1" smtClean="0">
                          <a:solidFill>
                            <a:srgbClr val="00B0F0"/>
                          </a:solidFill>
                          <a:latin typeface="+mn-lt"/>
                          <a:ea typeface="+mn-ea"/>
                          <a:cs typeface="+mn-cs"/>
                        </a:rPr>
                        <a:t>stover</a:t>
                      </a:r>
                      <a:r>
                        <a:rPr lang="en-GB" sz="1400" b="1" kern="1200" baseline="0" dirty="0" smtClean="0">
                          <a:solidFill>
                            <a:srgbClr val="00B0F0"/>
                          </a:solidFill>
                          <a:latin typeface="+mn-lt"/>
                          <a:ea typeface="+mn-ea"/>
                          <a:cs typeface="+mn-cs"/>
                        </a:rPr>
                        <a:t> were compared with the local variety.</a:t>
                      </a:r>
                      <a:endParaRPr lang="en-US" sz="1400" b="1" kern="1200" baseline="0" dirty="0">
                        <a:solidFill>
                          <a:srgbClr val="00B0F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Variety selection was conducted along with agronomic practices: </a:t>
                      </a:r>
                      <a:r>
                        <a:rPr lang="en-GB" sz="1400" b="1" kern="1200" baseline="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Chemical fertilizer (</a:t>
                      </a:r>
                      <a:r>
                        <a:rPr lang="en-GB" sz="1400" b="1" kern="1200" baseline="0" dirty="0" err="1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DAP+urea</a:t>
                      </a:r>
                      <a:r>
                        <a:rPr lang="en-GB" sz="1400" b="1" kern="1200" baseline="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GB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400" b="1" kern="1200" baseline="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Cow manure </a:t>
                      </a:r>
                      <a:r>
                        <a:rPr lang="en-GB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and </a:t>
                      </a:r>
                      <a:r>
                        <a:rPr lang="en-GB" sz="1400" b="1" kern="1200" baseline="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No fertilizer</a:t>
                      </a:r>
                      <a:endParaRPr lang="fr-FR" sz="1400" b="1" kern="1200" baseline="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71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060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G_20171114_12094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6218" y="-7506"/>
            <a:ext cx="1499663" cy="96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IMG_20171114_11525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3513" y="6379"/>
            <a:ext cx="1262787" cy="972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Soubatimi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6219" y="1042509"/>
            <a:ext cx="2706465" cy="1251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04800" y="396585"/>
            <a:ext cx="735084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5" name="Objec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8063915"/>
              </p:ext>
            </p:extLst>
          </p:nvPr>
        </p:nvGraphicFramePr>
        <p:xfrm>
          <a:off x="66484" y="641350"/>
          <a:ext cx="3352800" cy="26973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6" name="Chart" r:id="rId6" imgW="5212532" imgH="3432345" progId="Excel.Chart.8">
                  <p:embed/>
                </p:oleObj>
              </mc:Choice>
              <mc:Fallback>
                <p:oleObj name="Chart" r:id="rId6" imgW="5212532" imgH="3432345" progId="Excel.Chart.8">
                  <p:embed/>
                  <p:pic>
                    <p:nvPicPr>
                      <p:cNvPr id="0" name="Chart 1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84" y="641350"/>
                        <a:ext cx="3352800" cy="269730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66484" y="200105"/>
            <a:ext cx="3657600" cy="38386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Grain yield of dual purpose </a:t>
            </a:r>
            <a:r>
              <a:rPr lang="en-GB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sorghum</a:t>
            </a:r>
            <a:endParaRPr lang="fr-FR" dirty="0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0" y="33210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304800" y="707462"/>
            <a:ext cx="914400" cy="27699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GB" sz="12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Bougouni</a:t>
            </a:r>
            <a:endParaRPr lang="fr-FR" sz="1200" dirty="0"/>
          </a:p>
        </p:txBody>
      </p:sp>
      <p:graphicFrame>
        <p:nvGraphicFramePr>
          <p:cNvPr id="12" name="Objec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3304370"/>
              </p:ext>
            </p:extLst>
          </p:nvPr>
        </p:nvGraphicFramePr>
        <p:xfrm>
          <a:off x="3452800" y="624380"/>
          <a:ext cx="2806631" cy="2760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7" name="Chart" r:id="rId8" imgW="5568924" imgH="3320935" progId="Excel.Chart.8">
                  <p:embed/>
                </p:oleObj>
              </mc:Choice>
              <mc:Fallback>
                <p:oleObj name="Chart" r:id="rId8" imgW="5568924" imgH="3320935" progId="Excel.Chart.8">
                  <p:embed/>
                  <p:pic>
                    <p:nvPicPr>
                      <p:cNvPr id="0" name="Object 13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2800" y="624380"/>
                        <a:ext cx="2806631" cy="27607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152400" y="34671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9" name="Rectangle 18"/>
          <p:cNvSpPr/>
          <p:nvPr/>
        </p:nvSpPr>
        <p:spPr>
          <a:xfrm>
            <a:off x="3683000" y="705196"/>
            <a:ext cx="762000" cy="27699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GB" sz="1200" dirty="0" err="1" smtClean="0">
                <a:latin typeface="Times New Roman" panose="02020603050405020304" pitchFamily="18" charset="0"/>
              </a:rPr>
              <a:t>Koutiala</a:t>
            </a:r>
            <a:endParaRPr lang="fr-FR" sz="1200" dirty="0"/>
          </a:p>
        </p:txBody>
      </p:sp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17" name="Objec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0996806"/>
              </p:ext>
            </p:extLst>
          </p:nvPr>
        </p:nvGraphicFramePr>
        <p:xfrm>
          <a:off x="90206" y="3865433"/>
          <a:ext cx="3352800" cy="28037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8" name="Chart" r:id="rId10" imgW="5060119" imgH="3145809" progId="Excel.Chart.8">
                  <p:embed/>
                </p:oleObj>
              </mc:Choice>
              <mc:Fallback>
                <p:oleObj name="Chart" r:id="rId10" imgW="5060119" imgH="3145809" progId="Excel.Chart.8">
                  <p:embed/>
                  <p:pic>
                    <p:nvPicPr>
                      <p:cNvPr id="0" name="Chart 1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206" y="3865433"/>
                        <a:ext cx="3352800" cy="28037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0" y="3143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23" name="Rectangle 22"/>
          <p:cNvSpPr/>
          <p:nvPr/>
        </p:nvSpPr>
        <p:spPr>
          <a:xfrm>
            <a:off x="238012" y="3468810"/>
            <a:ext cx="3352800" cy="36933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Grain yield of </a:t>
            </a:r>
            <a:r>
              <a:rPr lang="en-GB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hybrid sorghum </a:t>
            </a:r>
            <a:endParaRPr lang="fr-FR" dirty="0"/>
          </a:p>
        </p:txBody>
      </p:sp>
      <p:sp>
        <p:nvSpPr>
          <p:cNvPr id="24" name="Rectangle 23"/>
          <p:cNvSpPr/>
          <p:nvPr/>
        </p:nvSpPr>
        <p:spPr>
          <a:xfrm>
            <a:off x="293255" y="3900252"/>
            <a:ext cx="914400" cy="27699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GB" sz="12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Bougouni</a:t>
            </a:r>
            <a:endParaRPr lang="fr-FR" sz="1200" dirty="0"/>
          </a:p>
        </p:txBody>
      </p:sp>
      <p:pic>
        <p:nvPicPr>
          <p:cNvPr id="2072" name="Chart 1"/>
          <p:cNvPicPr>
            <a:picLocks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806" y="5472907"/>
            <a:ext cx="2714625" cy="1220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ctangle 25"/>
          <p:cNvSpPr/>
          <p:nvPr/>
        </p:nvSpPr>
        <p:spPr>
          <a:xfrm>
            <a:off x="3544806" y="5291223"/>
            <a:ext cx="914400" cy="27699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GB" sz="1200" dirty="0" err="1" smtClean="0">
                <a:latin typeface="Times New Roman" panose="02020603050405020304" pitchFamily="18" charset="0"/>
              </a:rPr>
              <a:t>Koutiala</a:t>
            </a:r>
            <a:endParaRPr lang="fr-FR" sz="1200" dirty="0"/>
          </a:p>
        </p:txBody>
      </p:sp>
      <p:sp>
        <p:nvSpPr>
          <p:cNvPr id="20" name="Rectangle 19"/>
          <p:cNvSpPr/>
          <p:nvPr/>
        </p:nvSpPr>
        <p:spPr>
          <a:xfrm>
            <a:off x="3724084" y="3549026"/>
            <a:ext cx="26021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 err="1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Koutiala</a:t>
            </a:r>
            <a:r>
              <a:rPr lang="en-GB" sz="1400" dirty="0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&amp; </a:t>
            </a:r>
            <a:r>
              <a:rPr lang="en-GB" sz="1400" dirty="0" err="1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Bougouni</a:t>
            </a:r>
            <a:r>
              <a:rPr lang="en-GB" sz="1400" dirty="0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GB" sz="1400" dirty="0" err="1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Soubatimi</a:t>
            </a:r>
            <a:r>
              <a:rPr lang="en-GB" sz="14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</p:txBody>
      </p:sp>
      <p:sp>
        <p:nvSpPr>
          <p:cNvPr id="27" name="Rectangle 5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29" name="Rectangle 51"/>
          <p:cNvSpPr>
            <a:spLocks noChangeArrowheads="1"/>
          </p:cNvSpPr>
          <p:nvPr/>
        </p:nvSpPr>
        <p:spPr bwMode="auto">
          <a:xfrm>
            <a:off x="0" y="3130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31" name="Object 3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0371343"/>
              </p:ext>
            </p:extLst>
          </p:nvPr>
        </p:nvGraphicFramePr>
        <p:xfrm>
          <a:off x="6326219" y="4701805"/>
          <a:ext cx="2706465" cy="2049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9" name="Chart" r:id="rId13" imgW="4895876" imgH="3320935" progId="Excel.Chart.8">
                  <p:embed/>
                </p:oleObj>
              </mc:Choice>
              <mc:Fallback>
                <p:oleObj name="Chart" r:id="rId13" imgW="4895876" imgH="3320935" progId="Excel.Chart.8">
                  <p:embed/>
                  <p:pic>
                    <p:nvPicPr>
                      <p:cNvPr id="0" name="Object 52"/>
                      <p:cNvPicPr>
                        <a:picLocks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6219" y="4701805"/>
                        <a:ext cx="2706465" cy="20499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54"/>
          <p:cNvSpPr>
            <a:spLocks noChangeArrowheads="1"/>
          </p:cNvSpPr>
          <p:nvPr/>
        </p:nvSpPr>
        <p:spPr bwMode="auto">
          <a:xfrm>
            <a:off x="304800" y="3619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3" name="Rectangle 6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34" name="Object 3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3854131"/>
              </p:ext>
            </p:extLst>
          </p:nvPr>
        </p:nvGraphicFramePr>
        <p:xfrm>
          <a:off x="6326219" y="2354470"/>
          <a:ext cx="2706465" cy="2347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0" name="Chart" r:id="rId15" imgW="4349724" imgH="2768554" progId="Excel.Chart.8">
                  <p:embed/>
                </p:oleObj>
              </mc:Choice>
              <mc:Fallback>
                <p:oleObj name="Chart" r:id="rId15" imgW="4349724" imgH="2768554" progId="Excel.Chart.8">
                  <p:embed/>
                  <p:pic>
                    <p:nvPicPr>
                      <p:cNvPr id="0" name="Object 60"/>
                      <p:cNvPicPr>
                        <a:picLocks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6219" y="2354470"/>
                        <a:ext cx="2706465" cy="23473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62"/>
          <p:cNvSpPr>
            <a:spLocks noChangeArrowheads="1"/>
          </p:cNvSpPr>
          <p:nvPr/>
        </p:nvSpPr>
        <p:spPr bwMode="auto">
          <a:xfrm>
            <a:off x="0" y="2768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0" name="Rectangle 39"/>
          <p:cNvSpPr/>
          <p:nvPr/>
        </p:nvSpPr>
        <p:spPr>
          <a:xfrm>
            <a:off x="3734558" y="4067536"/>
            <a:ext cx="33461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 err="1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Koutiala</a:t>
            </a:r>
            <a:r>
              <a:rPr lang="en-GB" sz="1400" dirty="0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Pablo </a:t>
            </a:r>
          </a:p>
          <a:p>
            <a:r>
              <a:rPr lang="en-GB" sz="1400" dirty="0" err="1" smtClean="0">
                <a:solidFill>
                  <a:srgbClr val="00B050"/>
                </a:solidFill>
                <a:latin typeface="Times New Roman" panose="02020603050405020304" pitchFamily="18" charset="0"/>
              </a:rPr>
              <a:t>Bougouni</a:t>
            </a:r>
            <a:r>
              <a:rPr lang="en-GB" sz="1400" dirty="0" smtClean="0">
                <a:solidFill>
                  <a:srgbClr val="00B050"/>
                </a:solidFill>
                <a:latin typeface="Times New Roman" panose="02020603050405020304" pitchFamily="18" charset="0"/>
              </a:rPr>
              <a:t>:</a:t>
            </a:r>
            <a:r>
              <a:rPr lang="en-GB" sz="140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GB" sz="1400" dirty="0" err="1" smtClean="0">
                <a:solidFill>
                  <a:srgbClr val="0070C0"/>
                </a:solidFill>
                <a:latin typeface="Times New Roman" panose="02020603050405020304" pitchFamily="18" charset="0"/>
              </a:rPr>
              <a:t>Fadda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100887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F5806B-494D-3E4F-91E8-63E95D34F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4769693"/>
              </p:ext>
            </p:extLst>
          </p:nvPr>
        </p:nvGraphicFramePr>
        <p:xfrm>
          <a:off x="152400" y="76200"/>
          <a:ext cx="8686800" cy="6663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2382">
                  <a:extLst>
                    <a:ext uri="{9D8B030D-6E8A-4147-A177-3AD203B41FA5}">
                      <a16:colId xmlns:a16="http://schemas.microsoft.com/office/drawing/2014/main" val="646009280"/>
                    </a:ext>
                  </a:extLst>
                </a:gridCol>
                <a:gridCol w="775074">
                  <a:extLst>
                    <a:ext uri="{9D8B030D-6E8A-4147-A177-3AD203B41FA5}">
                      <a16:colId xmlns:a16="http://schemas.microsoft.com/office/drawing/2014/main" val="1650091306"/>
                    </a:ext>
                  </a:extLst>
                </a:gridCol>
                <a:gridCol w="2744579">
                  <a:extLst>
                    <a:ext uri="{9D8B030D-6E8A-4147-A177-3AD203B41FA5}">
                      <a16:colId xmlns:a16="http://schemas.microsoft.com/office/drawing/2014/main" val="100015059"/>
                    </a:ext>
                  </a:extLst>
                </a:gridCol>
                <a:gridCol w="350094">
                  <a:extLst>
                    <a:ext uri="{9D8B030D-6E8A-4147-A177-3AD203B41FA5}">
                      <a16:colId xmlns:a16="http://schemas.microsoft.com/office/drawing/2014/main" val="3405252632"/>
                    </a:ext>
                  </a:extLst>
                </a:gridCol>
                <a:gridCol w="3094671">
                  <a:extLst>
                    <a:ext uri="{9D8B030D-6E8A-4147-A177-3AD203B41FA5}">
                      <a16:colId xmlns:a16="http://schemas.microsoft.com/office/drawing/2014/main" val="456250825"/>
                    </a:ext>
                  </a:extLst>
                </a:gridCol>
              </a:tblGrid>
              <a:tr h="425369"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Outcome no</a:t>
                      </a:r>
                      <a:r>
                        <a:rPr lang="en-US" sz="1400" dirty="0" smtClean="0"/>
                        <a:t>._1 </a:t>
                      </a:r>
                      <a:r>
                        <a:rPr lang="en-US" sz="1400" dirty="0"/>
                        <a:t>_ 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Output no</a:t>
                      </a:r>
                      <a:r>
                        <a:rPr lang="en-US" sz="1400" dirty="0" smtClean="0"/>
                        <a:t>._1.1  </a:t>
                      </a:r>
                      <a:r>
                        <a:rPr lang="en-US" sz="1400" dirty="0"/>
                        <a:t>_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Activity no</a:t>
                      </a:r>
                      <a:r>
                        <a:rPr lang="en-US" sz="1400" dirty="0" smtClean="0"/>
                        <a:t>._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1.1.1</a:t>
                      </a:r>
                      <a:r>
                        <a:rPr lang="en-US" sz="1400" dirty="0" smtClean="0"/>
                        <a:t>_ </a:t>
                      </a:r>
                      <a:r>
                        <a:rPr lang="en-US" sz="1400" dirty="0"/>
                        <a:t>_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5229905"/>
                  </a:ext>
                </a:extLst>
              </a:tr>
              <a:tr h="557480">
                <a:tc>
                  <a:txBody>
                    <a:bodyPr/>
                    <a:lstStyle/>
                    <a:p>
                      <a:r>
                        <a:rPr lang="en-US" sz="1400" b="1" dirty="0"/>
                        <a:t>Sub-activity title 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l"/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MA1116-17: Disseminate promising technologies tested over the past two years (2016-2017) to intensify vegetable mono-cropping in the off-season.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60256"/>
                  </a:ext>
                </a:extLst>
              </a:tr>
              <a:tr h="557480">
                <a:tc>
                  <a:txBody>
                    <a:bodyPr/>
                    <a:lstStyle/>
                    <a:p>
                      <a:r>
                        <a:rPr lang="en-US" sz="1400" b="1" dirty="0"/>
                        <a:t>Location/sites </a:t>
                      </a:r>
                    </a:p>
                    <a:p>
                      <a:r>
                        <a:rPr lang="en-US" sz="1400" b="1" dirty="0"/>
                        <a:t>for sub-activity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Koutiala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Bougouni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districts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296291"/>
                  </a:ext>
                </a:extLst>
              </a:tr>
              <a:tr h="780473">
                <a:tc>
                  <a:txBody>
                    <a:bodyPr/>
                    <a:lstStyle/>
                    <a:p>
                      <a:r>
                        <a:rPr lang="en-US" sz="1400" b="1" dirty="0"/>
                        <a:t>Implementation timeframe (start/end date)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April 2017 to March 2018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65395"/>
                  </a:ext>
                </a:extLst>
              </a:tr>
              <a:tr h="721654">
                <a:tc>
                  <a:txBody>
                    <a:bodyPr/>
                    <a:lstStyle/>
                    <a:p>
                      <a:r>
                        <a:rPr lang="en-US" sz="1400" b="1" dirty="0"/>
                        <a:t>Deliverables achieved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Report</a:t>
                      </a: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(Interim and Final)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Paper in workshop proceedings on 'Performance of vegetable varieties under irrigation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860269"/>
                  </a:ext>
                </a:extLst>
              </a:tr>
              <a:tr h="1226457">
                <a:tc>
                  <a:txBody>
                    <a:bodyPr/>
                    <a:lstStyle/>
                    <a:p>
                      <a:r>
                        <a:rPr lang="en-US" sz="1400" b="1" dirty="0"/>
                        <a:t>S.I. domain and indicators for which data was collected – indicate metric and scale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Productivity: Crop yield &amp; biomass</a:t>
                      </a: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(kg/ha)</a:t>
                      </a: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at plot level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Social: Preference</a:t>
                      </a: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of technologies/ranking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9533273"/>
                  </a:ext>
                </a:extLst>
              </a:tr>
              <a:tr h="1134028">
                <a:tc>
                  <a:txBody>
                    <a:bodyPr/>
                    <a:lstStyle/>
                    <a:p>
                      <a:r>
                        <a:rPr lang="en-US" sz="1400" b="1" dirty="0"/>
                        <a:t>Research team involved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Jean-Baptiste Tignegre</a:t>
                      </a: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Victor </a:t>
                      </a:r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Afari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Sefa</a:t>
                      </a:r>
                      <a:endParaRPr lang="en-US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Caroline M. Sobgui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n-US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 </a:t>
                      </a:r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Honafing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Diarra</a:t>
                      </a:r>
                    </a:p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 Alpha S. Traore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2771777"/>
                  </a:ext>
                </a:extLst>
              </a:tr>
              <a:tr h="12264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Farming systems research perspective (how this work links with other sub-activities)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activity has links with those on vegetable and livestock production, and nutrition under protocol numbers: MA2211-17, MA1111-17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71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130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2400"/>
            <a:ext cx="5661891" cy="36933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GB" dirty="0"/>
              <a:t>Yields (T ha</a:t>
            </a:r>
            <a:r>
              <a:rPr lang="en-GB" baseline="30000" dirty="0"/>
              <a:t>-1</a:t>
            </a:r>
            <a:r>
              <a:rPr lang="en-GB" dirty="0"/>
              <a:t>) of tomato varieties </a:t>
            </a:r>
            <a:r>
              <a:rPr lang="en-GB" dirty="0" smtClean="0"/>
              <a:t>in </a:t>
            </a:r>
            <a:r>
              <a:rPr lang="en-GB" dirty="0"/>
              <a:t>2017-2018 dry </a:t>
            </a:r>
            <a:r>
              <a:rPr lang="en-GB" dirty="0" smtClean="0"/>
              <a:t>season</a:t>
            </a:r>
            <a:endParaRPr lang="en-US" dirty="0"/>
          </a:p>
        </p:txBody>
      </p:sp>
      <p:graphicFrame>
        <p:nvGraphicFramePr>
          <p:cNvPr id="8" name="Graphique 3"/>
          <p:cNvGraphicFramePr/>
          <p:nvPr>
            <p:extLst>
              <p:ext uri="{D42A27DB-BD31-4B8C-83A1-F6EECF244321}">
                <p14:modId xmlns:p14="http://schemas.microsoft.com/office/powerpoint/2010/main" val="2307452437"/>
              </p:ext>
            </p:extLst>
          </p:nvPr>
        </p:nvGraphicFramePr>
        <p:xfrm>
          <a:off x="152400" y="1524000"/>
          <a:ext cx="6248400" cy="31521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9" name="Image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77000" y="838200"/>
            <a:ext cx="2544450" cy="40386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752600" y="5029200"/>
            <a:ext cx="3786909" cy="923330"/>
          </a:xfrm>
          <a:prstGeom prst="rect">
            <a:avLst/>
          </a:prstGeom>
          <a:solidFill>
            <a:srgbClr val="F6C798"/>
          </a:solidFill>
        </p:spPr>
        <p:txBody>
          <a:bodyPr wrap="square">
            <a:spAutoFit/>
          </a:bodyPr>
          <a:lstStyle/>
          <a:p>
            <a:pPr marL="114300">
              <a:lnSpc>
                <a:spcPct val="150000"/>
              </a:lnSpc>
              <a:buClr>
                <a:srgbClr val="00B050"/>
              </a:buClr>
              <a:buSzPct val="60000"/>
            </a:pPr>
            <a:r>
              <a:rPr lang="en-US" dirty="0" smtClean="0"/>
              <a:t>Tomato variety:</a:t>
            </a:r>
          </a:p>
          <a:p>
            <a:pPr marL="114300">
              <a:lnSpc>
                <a:spcPct val="150000"/>
              </a:lnSpc>
              <a:buClr>
                <a:srgbClr val="00B050"/>
              </a:buClr>
              <a:buSzPct val="60000"/>
            </a:pPr>
            <a:r>
              <a:rPr lang="en-US" dirty="0" smtClean="0"/>
              <a:t>Rio </a:t>
            </a:r>
            <a:r>
              <a:rPr lang="en-US" dirty="0"/>
              <a:t>Grande for yield &amp; long shelf life. </a:t>
            </a:r>
          </a:p>
        </p:txBody>
      </p:sp>
    </p:spTree>
    <p:extLst>
      <p:ext uri="{BB962C8B-B14F-4D97-AF65-F5344CB8AC3E}">
        <p14:creationId xmlns:p14="http://schemas.microsoft.com/office/powerpoint/2010/main" val="428899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2327" y="304800"/>
            <a:ext cx="7359073" cy="452582"/>
          </a:xfrm>
          <a:solidFill>
            <a:srgbClr val="FFFF00"/>
          </a:solidFill>
        </p:spPr>
        <p:txBody>
          <a:bodyPr/>
          <a:lstStyle/>
          <a:p>
            <a:r>
              <a:rPr lang="en-GB" sz="1800" dirty="0"/>
              <a:t>Yields (T ha</a:t>
            </a:r>
            <a:r>
              <a:rPr lang="en-GB" sz="1800" baseline="30000" dirty="0"/>
              <a:t>-1</a:t>
            </a:r>
            <a:r>
              <a:rPr lang="en-GB" sz="1800" dirty="0"/>
              <a:t>) of African eggplant varieties </a:t>
            </a:r>
            <a:r>
              <a:rPr lang="en-GB" sz="1800" dirty="0" smtClean="0"/>
              <a:t>2017-2018 </a:t>
            </a:r>
            <a:r>
              <a:rPr lang="en-GB" sz="1800" dirty="0"/>
              <a:t>dry </a:t>
            </a:r>
            <a:r>
              <a:rPr lang="en-GB" sz="1800" dirty="0" smtClean="0"/>
              <a:t>season</a:t>
            </a:r>
            <a:endParaRPr lang="en-US" sz="1800" dirty="0">
              <a:latin typeface="+mn-lt"/>
            </a:endParaRPr>
          </a:p>
        </p:txBody>
      </p:sp>
      <p:graphicFrame>
        <p:nvGraphicFramePr>
          <p:cNvPr id="4" name="Graphique 3"/>
          <p:cNvGraphicFramePr/>
          <p:nvPr>
            <p:extLst>
              <p:ext uri="{D42A27DB-BD31-4B8C-83A1-F6EECF244321}">
                <p14:modId xmlns:p14="http://schemas.microsoft.com/office/powerpoint/2010/main" val="726914654"/>
              </p:ext>
            </p:extLst>
          </p:nvPr>
        </p:nvGraphicFramePr>
        <p:xfrm>
          <a:off x="32327" y="838200"/>
          <a:ext cx="6216073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aphique 3"/>
          <p:cNvGraphicFramePr/>
          <p:nvPr>
            <p:extLst>
              <p:ext uri="{D42A27DB-BD31-4B8C-83A1-F6EECF244321}">
                <p14:modId xmlns:p14="http://schemas.microsoft.com/office/powerpoint/2010/main" val="782013067"/>
              </p:ext>
            </p:extLst>
          </p:nvPr>
        </p:nvGraphicFramePr>
        <p:xfrm>
          <a:off x="20782" y="3662218"/>
          <a:ext cx="6227618" cy="2890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Imag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24600" y="1676400"/>
            <a:ext cx="2684157" cy="35814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24600" y="5366327"/>
            <a:ext cx="2684157" cy="1338828"/>
          </a:xfrm>
          <a:prstGeom prst="rect">
            <a:avLst/>
          </a:prstGeom>
          <a:solidFill>
            <a:srgbClr val="F6C798"/>
          </a:solidFill>
        </p:spPr>
        <p:txBody>
          <a:bodyPr wrap="square">
            <a:spAutoFit/>
          </a:bodyPr>
          <a:lstStyle/>
          <a:p>
            <a:pPr marL="114300">
              <a:lnSpc>
                <a:spcPct val="150000"/>
              </a:lnSpc>
              <a:buClr>
                <a:srgbClr val="00B050"/>
              </a:buClr>
              <a:buSzPct val="60000"/>
            </a:pPr>
            <a:r>
              <a:rPr lang="en-GB" b="1" dirty="0"/>
              <a:t>African eggplant</a:t>
            </a:r>
            <a:r>
              <a:rPr lang="en-GB" dirty="0"/>
              <a:t> </a:t>
            </a:r>
            <a:r>
              <a:rPr lang="en-GB" dirty="0" smtClean="0"/>
              <a:t>variety: </a:t>
            </a:r>
            <a:r>
              <a:rPr lang="en-GB" dirty="0"/>
              <a:t>L10 – good </a:t>
            </a:r>
            <a:r>
              <a:rPr lang="en-GB" dirty="0" smtClean="0"/>
              <a:t>taste and earliness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397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75891" y="1905000"/>
            <a:ext cx="76200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156834"/>
                </a:solidFill>
                <a:latin typeface="Gill Sans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46071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F5806B-494D-3E4F-91E8-63E95D34F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1804868"/>
              </p:ext>
            </p:extLst>
          </p:nvPr>
        </p:nvGraphicFramePr>
        <p:xfrm>
          <a:off x="152400" y="76200"/>
          <a:ext cx="8839201" cy="6705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200">
                  <a:extLst>
                    <a:ext uri="{9D8B030D-6E8A-4147-A177-3AD203B41FA5}">
                      <a16:colId xmlns:a16="http://schemas.microsoft.com/office/drawing/2014/main" val="646009280"/>
                    </a:ext>
                  </a:extLst>
                </a:gridCol>
                <a:gridCol w="560070">
                  <a:extLst>
                    <a:ext uri="{9D8B030D-6E8A-4147-A177-3AD203B41FA5}">
                      <a16:colId xmlns:a16="http://schemas.microsoft.com/office/drawing/2014/main" val="1650091306"/>
                    </a:ext>
                  </a:extLst>
                </a:gridCol>
                <a:gridCol w="3148966">
                  <a:extLst>
                    <a:ext uri="{9D8B030D-6E8A-4147-A177-3AD203B41FA5}">
                      <a16:colId xmlns:a16="http://schemas.microsoft.com/office/drawing/2014/main" val="100015059"/>
                    </a:ext>
                  </a:extLst>
                </a:gridCol>
                <a:gridCol w="3148965">
                  <a:extLst>
                    <a:ext uri="{9D8B030D-6E8A-4147-A177-3AD203B41FA5}">
                      <a16:colId xmlns:a16="http://schemas.microsoft.com/office/drawing/2014/main" val="456250825"/>
                    </a:ext>
                  </a:extLst>
                </a:gridCol>
              </a:tblGrid>
              <a:tr h="425639">
                <a:tc gridSpan="2"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Outcome no</a:t>
                      </a:r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._1 </a:t>
                      </a:r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_ 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Output no</a:t>
                      </a:r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._1.1  </a:t>
                      </a:r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_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Activity no</a:t>
                      </a:r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._1.1.1_ </a:t>
                      </a:r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_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5229905"/>
                  </a:ext>
                </a:extLst>
              </a:tr>
              <a:tr h="399407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Sub-activity title 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MA1111-17: Profitability and gender analysis of vegetable mono-cropping and intercropping.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60256"/>
                  </a:ext>
                </a:extLst>
              </a:tr>
              <a:tr h="51212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Location/sites </a:t>
                      </a:r>
                    </a:p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 sub-activity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2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Koutiala</a:t>
                      </a:r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sz="12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Bougouni</a:t>
                      </a:r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districts 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296291"/>
                  </a:ext>
                </a:extLst>
              </a:tr>
              <a:tr h="71697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Implementation timeframe (start/end date)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April 2017 to March 2018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65395"/>
                  </a:ext>
                </a:extLst>
              </a:tr>
              <a:tr h="591821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Deliverables achieved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GB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2"/>
                        </a:rPr>
                        <a:t>Report on profitability and gender analysis of vegetable mono cropping and intercropping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Data on cost benefit analysis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860269"/>
                  </a:ext>
                </a:extLst>
              </a:tr>
              <a:tr h="86491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S.I. domain and indicators for which data was collected – indicate metric and scale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Productivity: Crop yield (kg/ha) at farm level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Economic: Net income (FCFA/ha) at farm level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9533273"/>
                  </a:ext>
                </a:extLst>
              </a:tr>
              <a:tr h="71697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Research team involved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Felix Badolo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Bekele Kotu</a:t>
                      </a: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Birhanu Zemadim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 Jean-Baptiste Tignegre</a:t>
                      </a:r>
                    </a:p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 Oumar </a:t>
                      </a:r>
                      <a:r>
                        <a:rPr lang="en-US" sz="12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Samake</a:t>
                      </a:r>
                      <a:endParaRPr lang="en-US" sz="12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2771777"/>
                  </a:ext>
                </a:extLst>
              </a:tr>
              <a:tr h="24777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Farming systems research perspective (how this work links with other sub-activities)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Previous research activities in WA focus on crop species and cropping systems, seed systems, soil fertility management, or livestock species and husbandry systems, with </a:t>
                      </a:r>
                      <a:r>
                        <a:rPr lang="en-US" sz="1200" b="1" kern="1200" dirty="0" smtClean="0">
                          <a:solidFill>
                            <a:srgbClr val="00B0F0"/>
                          </a:solidFill>
                          <a:latin typeface="+mn-lt"/>
                          <a:ea typeface="+mn-ea"/>
                          <a:cs typeface="+mn-cs"/>
                        </a:rPr>
                        <a:t>little attention to the integrated management of farm components, their interdependency and socio-economic impact on farm households and the natural resources management.</a:t>
                      </a: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endParaRPr lang="en-US" sz="12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GB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Economic and gender analyses incorporated to the climate smart crop varieties and agronomic practices (intercropping and mono-cropping) 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 The work used</a:t>
                      </a:r>
                      <a:r>
                        <a:rPr lang="en-US" sz="12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previously conducted agronomic information by the World Vegetable Center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n-US" sz="12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 A comparative analysis of profitability using gender based data for the production system:</a:t>
                      </a:r>
                      <a:r>
                        <a:rPr lang="en-US" sz="12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mono-cropping and intercropping. 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n-US" sz="12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71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109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457200" y="1143000"/>
            <a:ext cx="8534400" cy="2209800"/>
          </a:xfrm>
        </p:spPr>
        <p:txBody>
          <a:bodyPr/>
          <a:lstStyle/>
          <a:p>
            <a:r>
              <a:rPr lang="en-US" sz="2800" dirty="0" smtClean="0">
                <a:latin typeface="+mn-lt"/>
              </a:rPr>
              <a:t>Review Activity: </a:t>
            </a:r>
          </a:p>
          <a:p>
            <a:pPr algn="just"/>
            <a:r>
              <a:rPr lang="en-US" sz="2800" dirty="0"/>
              <a:t>Test and disseminate land, soil and integrated land-soil technologies and practices to improve and sustain productivity and ecosystems services at the farm and landscape/watershed levels.</a:t>
            </a:r>
            <a:endParaRPr lang="en-US" sz="2800" dirty="0">
              <a:latin typeface="+mn-lt"/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2209799" y="42672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 sz="2200" kern="1200">
                <a:solidFill>
                  <a:schemeClr val="tx1"/>
                </a:solidFill>
                <a:latin typeface="Gill Sans" pitchFamily="34" charset="0"/>
                <a:ea typeface="+mn-ea"/>
                <a:cs typeface="+mn-cs"/>
              </a:defRPr>
            </a:lvl1pPr>
            <a:lvl2pPr marL="411480" indent="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7240" indent="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51560" indent="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+mn-lt"/>
            </a:endParaRP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>
            <a:off x="381000" y="3657600"/>
            <a:ext cx="8534400" cy="1549400"/>
          </a:xfrm>
          <a:prstGeom prst="rect">
            <a:avLst/>
          </a:prstGeom>
        </p:spPr>
        <p:txBody>
          <a:bodyPr/>
          <a:lstStyle>
            <a:lvl1pPr marL="114300" indent="0" algn="ctr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 sz="4800" kern="1200">
                <a:solidFill>
                  <a:schemeClr val="tx1"/>
                </a:solidFill>
                <a:latin typeface="Gill Sans" pitchFamily="34" charset="0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u="sng" dirty="0" smtClean="0">
                <a:latin typeface="+mn-lt"/>
              </a:rPr>
              <a:t>Birhanu Zemadim</a:t>
            </a:r>
            <a:r>
              <a:rPr lang="en-US" sz="2000" baseline="30000" dirty="0" smtClean="0"/>
              <a:t>1</a:t>
            </a:r>
            <a:r>
              <a:rPr lang="en-US" sz="2000" dirty="0" smtClean="0">
                <a:latin typeface="+mn-lt"/>
              </a:rPr>
              <a:t>, Felix Badolo</a:t>
            </a:r>
            <a:r>
              <a:rPr lang="en-US" sz="2000" baseline="30000" dirty="0" smtClean="0"/>
              <a:t>1</a:t>
            </a:r>
            <a:r>
              <a:rPr lang="en-US" sz="2000" dirty="0" smtClean="0">
                <a:latin typeface="+mn-lt"/>
              </a:rPr>
              <a:t>, Kalifa Traore</a:t>
            </a:r>
            <a:r>
              <a:rPr lang="en-US" sz="2000" baseline="30000" dirty="0"/>
              <a:t>2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1800" dirty="0" smtClean="0"/>
              <a:t>and Bougouna Sogoba</a:t>
            </a:r>
            <a:r>
              <a:rPr lang="en-US" sz="1800" baseline="30000" dirty="0" smtClean="0"/>
              <a:t>3</a:t>
            </a:r>
            <a:endParaRPr lang="en-US" sz="1800" dirty="0" smtClean="0">
              <a:latin typeface="+mn-lt"/>
            </a:endParaRPr>
          </a:p>
          <a:p>
            <a:pPr algn="l"/>
            <a:r>
              <a:rPr lang="en-US" sz="2000" baseline="30000" dirty="0" smtClean="0"/>
              <a:t>1</a:t>
            </a:r>
            <a:r>
              <a:rPr lang="en-US" sz="2000" dirty="0" smtClean="0">
                <a:latin typeface="+mn-lt"/>
              </a:rPr>
              <a:t>ICRISAT</a:t>
            </a:r>
          </a:p>
          <a:p>
            <a:pPr algn="l"/>
            <a:r>
              <a:rPr lang="en-US" sz="2000" baseline="30000" dirty="0" smtClean="0"/>
              <a:t>2</a:t>
            </a:r>
            <a:r>
              <a:rPr lang="en-US" sz="2000" dirty="0" smtClean="0">
                <a:latin typeface="+mn-lt"/>
              </a:rPr>
              <a:t>IER</a:t>
            </a:r>
          </a:p>
          <a:p>
            <a:pPr algn="l"/>
            <a:r>
              <a:rPr lang="en-US" sz="2000" baseline="30000" dirty="0" smtClean="0"/>
              <a:t>3</a:t>
            </a:r>
            <a:r>
              <a:rPr lang="en-US" sz="2000" dirty="0" smtClean="0">
                <a:latin typeface="+mn-lt"/>
              </a:rPr>
              <a:t>AMEDD</a:t>
            </a:r>
            <a:endParaRPr lang="en-US" sz="2000" dirty="0">
              <a:latin typeface="+mn-lt"/>
            </a:endParaRPr>
          </a:p>
        </p:txBody>
      </p:sp>
      <p:sp>
        <p:nvSpPr>
          <p:cNvPr id="6" name="Text Placeholder 1"/>
          <p:cNvSpPr txBox="1">
            <a:spLocks/>
          </p:cNvSpPr>
          <p:nvPr/>
        </p:nvSpPr>
        <p:spPr>
          <a:xfrm>
            <a:off x="381000" y="5425786"/>
            <a:ext cx="8534400" cy="476827"/>
          </a:xfrm>
          <a:prstGeom prst="rect">
            <a:avLst/>
          </a:prstGeom>
        </p:spPr>
        <p:txBody>
          <a:bodyPr/>
          <a:lstStyle>
            <a:lvl1pPr marL="114300" indent="0" algn="ctr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 sz="4800" kern="1200">
                <a:solidFill>
                  <a:schemeClr val="tx1"/>
                </a:solidFill>
                <a:latin typeface="Gill Sans" pitchFamily="34" charset="0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latin typeface="+mn-lt"/>
              </a:rPr>
              <a:t>Africa RISING West </a:t>
            </a:r>
            <a:r>
              <a:rPr lang="en-US" sz="1800" dirty="0" smtClean="0">
                <a:latin typeface="+mn-lt"/>
              </a:rPr>
              <a:t>Africa Review </a:t>
            </a:r>
            <a:r>
              <a:rPr lang="en-US" sz="1800" dirty="0">
                <a:latin typeface="+mn-lt"/>
              </a:rPr>
              <a:t>and Planning Meeting </a:t>
            </a:r>
            <a:r>
              <a:rPr lang="en-US" sz="1800" dirty="0" smtClean="0">
                <a:latin typeface="+mn-lt"/>
              </a:rPr>
              <a:t>6-8 </a:t>
            </a:r>
            <a:r>
              <a:rPr lang="en-US" sz="1800" dirty="0">
                <a:latin typeface="+mn-lt"/>
              </a:rPr>
              <a:t>June </a:t>
            </a:r>
            <a:r>
              <a:rPr lang="en-US" sz="1800" dirty="0" smtClean="0">
                <a:latin typeface="+mn-lt"/>
              </a:rPr>
              <a:t>2018, Accra</a:t>
            </a:r>
            <a:r>
              <a:rPr lang="en-US" sz="1800" dirty="0">
                <a:latin typeface="+mn-lt"/>
              </a:rPr>
              <a:t>, Ghana</a:t>
            </a:r>
          </a:p>
        </p:txBody>
      </p:sp>
    </p:spTree>
    <p:extLst>
      <p:ext uri="{BB962C8B-B14F-4D97-AF65-F5344CB8AC3E}">
        <p14:creationId xmlns:p14="http://schemas.microsoft.com/office/powerpoint/2010/main" val="189732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F5806B-494D-3E4F-91E8-63E95D34F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9989653"/>
              </p:ext>
            </p:extLst>
          </p:nvPr>
        </p:nvGraphicFramePr>
        <p:xfrm>
          <a:off x="152400" y="76200"/>
          <a:ext cx="8763000" cy="67644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646009280"/>
                    </a:ext>
                  </a:extLst>
                </a:gridCol>
                <a:gridCol w="3355181">
                  <a:extLst>
                    <a:ext uri="{9D8B030D-6E8A-4147-A177-3AD203B41FA5}">
                      <a16:colId xmlns:a16="http://schemas.microsoft.com/office/drawing/2014/main" val="100015059"/>
                    </a:ext>
                  </a:extLst>
                </a:gridCol>
                <a:gridCol w="200820">
                  <a:extLst>
                    <a:ext uri="{9D8B030D-6E8A-4147-A177-3AD203B41FA5}">
                      <a16:colId xmlns:a16="http://schemas.microsoft.com/office/drawing/2014/main" val="456250825"/>
                    </a:ext>
                  </a:extLst>
                </a:gridCol>
                <a:gridCol w="2920999">
                  <a:extLst>
                    <a:ext uri="{9D8B030D-6E8A-4147-A177-3AD203B41FA5}">
                      <a16:colId xmlns:a16="http://schemas.microsoft.com/office/drawing/2014/main" val="1587143714"/>
                    </a:ext>
                  </a:extLst>
                </a:gridCol>
              </a:tblGrid>
              <a:tr h="330542">
                <a:tc>
                  <a:txBody>
                    <a:bodyPr/>
                    <a:lstStyle/>
                    <a:p>
                      <a:r>
                        <a:rPr lang="en-US" sz="1400" dirty="0"/>
                        <a:t>Outcome no._ </a:t>
                      </a:r>
                      <a:r>
                        <a:rPr lang="en-US" sz="1400" dirty="0" smtClean="0"/>
                        <a:t>1_ 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Output no._ </a:t>
                      </a:r>
                      <a:r>
                        <a:rPr lang="en-US" sz="1400" dirty="0" smtClean="0"/>
                        <a:t>1.2 </a:t>
                      </a:r>
                      <a:r>
                        <a:rPr lang="en-US" sz="1400" dirty="0"/>
                        <a:t>_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Activity no._ </a:t>
                      </a:r>
                      <a:r>
                        <a:rPr lang="en-US" sz="1400" dirty="0" smtClean="0"/>
                        <a:t>1.2.1 </a:t>
                      </a:r>
                      <a:r>
                        <a:rPr lang="en-US" sz="1400" dirty="0"/>
                        <a:t>_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5229905"/>
                  </a:ext>
                </a:extLst>
              </a:tr>
              <a:tr h="694138">
                <a:tc>
                  <a:txBody>
                    <a:bodyPr/>
                    <a:lstStyle/>
                    <a:p>
                      <a:r>
                        <a:rPr lang="en-US" sz="1400" b="1" dirty="0"/>
                        <a:t>Sub-activity title 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MA1211-17: Investigate the impact of land and water management practices overtime on the productivity and economic benefits of cereal crops (sorghum and maize) in different agro-ecologies.</a:t>
                      </a:r>
                      <a:endParaRPr lang="en-US" sz="1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60256"/>
                  </a:ext>
                </a:extLst>
              </a:tr>
              <a:tr h="495813">
                <a:tc>
                  <a:txBody>
                    <a:bodyPr/>
                    <a:lstStyle/>
                    <a:p>
                      <a:r>
                        <a:rPr lang="en-US" sz="1400" b="1" dirty="0"/>
                        <a:t>Location/sites </a:t>
                      </a:r>
                    </a:p>
                    <a:p>
                      <a:r>
                        <a:rPr lang="en-US" sz="1400" b="1" dirty="0"/>
                        <a:t>for sub-activity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Koutiala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Bougouni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296291"/>
                  </a:ext>
                </a:extLst>
              </a:tr>
              <a:tr h="548626">
                <a:tc>
                  <a:txBody>
                    <a:bodyPr/>
                    <a:lstStyle/>
                    <a:p>
                      <a:r>
                        <a:rPr lang="en-US" sz="1400" b="1" dirty="0"/>
                        <a:t>Implementation timeframe (start/end date)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April 2017 to March 2018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65395"/>
                  </a:ext>
                </a:extLst>
              </a:tr>
              <a:tr h="1985952">
                <a:tc>
                  <a:txBody>
                    <a:bodyPr/>
                    <a:lstStyle/>
                    <a:p>
                      <a:r>
                        <a:rPr lang="en-US" sz="1400" b="1" dirty="0"/>
                        <a:t>Deliverables achieved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lvl="0" indent="-342900"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Article published: </a:t>
                      </a:r>
                      <a:r>
                        <a:rPr lang="fr-FR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Birhanu, B.Z., Traoré, K., Gumma, M.K. et al. Environ Dev </a:t>
                      </a:r>
                      <a:r>
                        <a:rPr lang="fr-FR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Sustain</a:t>
                      </a:r>
                      <a:r>
                        <a:rPr lang="fr-FR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(2018). </a:t>
                      </a:r>
                    </a:p>
                    <a:p>
                      <a:pPr marL="342900" lvl="0" indent="-342900">
                        <a:buAutoNum type="arabicPeriod"/>
                      </a:pP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Conference paper: Crop productivity improvement and erosion control using contour </a:t>
                      </a:r>
                      <a:r>
                        <a:rPr lang="en-GB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bunding</a:t>
                      </a: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technique-evidence from southern Mali. ICRISAT Regional Science Review and Planning Meeting. March 26 2018, Niamey, Niger.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Abstract accepted for oral presentation: </a:t>
                      </a:r>
                      <a:r>
                        <a:rPr lang="en-GB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Tropentag</a:t>
                      </a: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2018 conference on Global Food Security and Food Safety, 17-19 September 2018, Ghent, Belgium.</a:t>
                      </a:r>
                      <a:endParaRPr lang="fr-FR" sz="14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Soil and Water Conservation Practices to Combat Impacts of Drought in the Semi-arid Region of Mali by Birhanu et al., 2018. 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860269"/>
                  </a:ext>
                </a:extLst>
              </a:tr>
              <a:tr h="892463">
                <a:tc>
                  <a:txBody>
                    <a:bodyPr/>
                    <a:lstStyle/>
                    <a:p>
                      <a:r>
                        <a:rPr lang="en-US" sz="1400" b="1" dirty="0"/>
                        <a:t>S.I. domain and indicators for which data was collected – indicate metric and scale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Productivity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 Crop yield (kg/ha)</a:t>
                      </a: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at farm level</a:t>
                      </a:r>
                      <a:endParaRPr lang="en-US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Environmental: Mean runoff and erosion rate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Social: More work is required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Livelihoods: More work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Economic: 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 income (FCFA/ha) at farm level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9533273"/>
                  </a:ext>
                </a:extLst>
              </a:tr>
              <a:tr h="520809">
                <a:tc>
                  <a:txBody>
                    <a:bodyPr/>
                    <a:lstStyle/>
                    <a:p>
                      <a:r>
                        <a:rPr lang="en-US" sz="1400" b="1" dirty="0"/>
                        <a:t>Research team involved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Birhanu Zemadim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Ramadjita Tabo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Felix Badolo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Murali Gumma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2771777"/>
                  </a:ext>
                </a:extLst>
              </a:tr>
              <a:tr h="8924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Farming systems research perspective (how this work links with other sub-activities)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Evidence based solution farm to watershed </a:t>
                      </a: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Volume of SWC practices with respect to CW requirement</a:t>
                      </a: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 </a:t>
                      </a:r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landuse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changes over time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Crop productivity improvements with farm based techniques.</a:t>
                      </a:r>
                    </a:p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</a:t>
                      </a: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Implication for future research undertakings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71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10593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Chart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02384"/>
            <a:ext cx="38100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Chart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408567"/>
            <a:ext cx="44196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8"/>
          <p:cNvSpPr/>
          <p:nvPr/>
        </p:nvSpPr>
        <p:spPr>
          <a:xfrm>
            <a:off x="152399" y="2846967"/>
            <a:ext cx="8763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Sediment </a:t>
            </a:r>
            <a:r>
              <a:rPr lang="en-US" sz="20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loss , (b) Crop yield in fields treated with and without CB: </a:t>
            </a:r>
            <a:endParaRPr lang="en-US" sz="2000" dirty="0" smtClean="0">
              <a:latin typeface="Calibri" panose="020F0502020204030204" pitchFamily="34" charset="0"/>
              <a:ea typeface="MS Mincho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Technology </a:t>
            </a:r>
            <a:r>
              <a:rPr lang="en-US" sz="20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Park (TP) </a:t>
            </a:r>
            <a:r>
              <a:rPr lang="en-US" sz="2000" dirty="0" err="1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Flola</a:t>
            </a:r>
            <a:r>
              <a:rPr lang="en-US" sz="20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 (</a:t>
            </a:r>
            <a:r>
              <a:rPr lang="en-US" sz="2000" dirty="0" err="1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Bougouni</a:t>
            </a:r>
            <a:r>
              <a:rPr lang="en-US" sz="20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 district) and </a:t>
            </a:r>
            <a:r>
              <a:rPr lang="en-US" sz="2000" dirty="0" err="1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M’Pessoba</a:t>
            </a:r>
            <a:r>
              <a:rPr lang="en-US" sz="20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 (</a:t>
            </a:r>
            <a:r>
              <a:rPr lang="en-US" sz="2000" dirty="0" err="1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Koutiala</a:t>
            </a:r>
            <a:r>
              <a:rPr lang="en-US" sz="2000" dirty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Calibri" panose="020F0502020204030204" pitchFamily="34" charset="0"/>
                <a:ea typeface="MS Mincho"/>
                <a:cs typeface="Times New Roman" panose="02020603050405020304" pitchFamily="18" charset="0"/>
              </a:rPr>
              <a:t>district</a:t>
            </a:r>
            <a:endParaRPr lang="fr-FR" sz="20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0" y="3500724"/>
            <a:ext cx="9023257" cy="3357276"/>
            <a:chOff x="0" y="3500724"/>
            <a:chExt cx="9023257" cy="3357276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2647" y="3787419"/>
              <a:ext cx="3363636" cy="2342421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4141" y="3500724"/>
              <a:ext cx="2578061" cy="238186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429000" y="5863132"/>
              <a:ext cx="297180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One year old </a:t>
              </a:r>
              <a:r>
                <a:rPr lang="en-US" i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Acacia </a:t>
              </a:r>
              <a:r>
                <a:rPr lang="en-US" i="1" dirty="0" err="1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colei</a:t>
              </a:r>
              <a:r>
                <a:rPr lang="en-US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and </a:t>
              </a:r>
              <a:r>
                <a:rPr lang="en-US" i="1" dirty="0" err="1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Gliricidia</a:t>
              </a:r>
              <a:r>
                <a:rPr lang="en-US" i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i="1" dirty="0" err="1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sepium</a:t>
              </a:r>
              <a:r>
                <a:rPr lang="en-US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planted on the crest of a contour </a:t>
              </a:r>
              <a:r>
                <a:rPr lang="en-US" dirty="0" smtClean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bund</a:t>
              </a:r>
              <a:endParaRPr lang="fr-FR" dirty="0"/>
            </a:p>
          </p:txBody>
        </p:sp>
        <p:sp>
          <p:nvSpPr>
            <p:cNvPr id="5" name="Rectangle 4"/>
            <p:cNvSpPr/>
            <p:nvPr/>
          </p:nvSpPr>
          <p:spPr>
            <a:xfrm>
              <a:off x="0" y="6211669"/>
              <a:ext cx="353628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Constructing contour bund in participatory approach</a:t>
              </a:r>
              <a:endParaRPr lang="fr-FR" dirty="0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23016BD-71A4-4A23-9B99-3A7CE1041F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02350" y="3554853"/>
              <a:ext cx="2720907" cy="3150747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E95FEC3-FACA-49F6-81BF-D8F15ADA9865}"/>
                </a:ext>
              </a:extLst>
            </p:cNvPr>
            <p:cNvSpPr txBox="1"/>
            <p:nvPr/>
          </p:nvSpPr>
          <p:spPr>
            <a:xfrm>
              <a:off x="6400800" y="6324797"/>
              <a:ext cx="2514598" cy="307777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fr-FR" sz="1400" b="1" dirty="0"/>
                <a:t>Contour </a:t>
              </a:r>
              <a:r>
                <a:rPr lang="fr-FR" sz="1400" b="1" dirty="0" err="1" smtClean="0"/>
                <a:t>bund</a:t>
              </a:r>
              <a:r>
                <a:rPr lang="fr-FR" sz="1400" b="1" dirty="0" smtClean="0"/>
                <a:t> in </a:t>
              </a:r>
              <a:r>
                <a:rPr lang="fr-FR" sz="1400" b="1" dirty="0" err="1" smtClean="0"/>
                <a:t>sorghum</a:t>
              </a:r>
              <a:r>
                <a:rPr lang="fr-FR" sz="1400" b="1" dirty="0" smtClean="0"/>
                <a:t> </a:t>
              </a:r>
              <a:r>
                <a:rPr lang="fr-FR" sz="1400" b="1" dirty="0" err="1" smtClean="0"/>
                <a:t>field</a:t>
              </a:r>
              <a:endParaRPr lang="fr-FR" sz="1400" b="1" dirty="0"/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9BF743AE-C705-4160-8C88-AED36A1E3AF0}"/>
                </a:ext>
              </a:extLst>
            </p:cNvPr>
            <p:cNvCxnSpPr/>
            <p:nvPr/>
          </p:nvCxnSpPr>
          <p:spPr>
            <a:xfrm flipV="1">
              <a:off x="6792636" y="4648201"/>
              <a:ext cx="1208364" cy="1676596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877415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F5806B-494D-3E4F-91E8-63E95D34F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450779"/>
              </p:ext>
            </p:extLst>
          </p:nvPr>
        </p:nvGraphicFramePr>
        <p:xfrm>
          <a:off x="152400" y="76200"/>
          <a:ext cx="8763000" cy="66028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5207">
                  <a:extLst>
                    <a:ext uri="{9D8B030D-6E8A-4147-A177-3AD203B41FA5}">
                      <a16:colId xmlns:a16="http://schemas.microsoft.com/office/drawing/2014/main" val="646009280"/>
                    </a:ext>
                  </a:extLst>
                </a:gridCol>
                <a:gridCol w="404157">
                  <a:extLst>
                    <a:ext uri="{9D8B030D-6E8A-4147-A177-3AD203B41FA5}">
                      <a16:colId xmlns:a16="http://schemas.microsoft.com/office/drawing/2014/main" val="1650091306"/>
                    </a:ext>
                  </a:extLst>
                </a:gridCol>
                <a:gridCol w="3121817">
                  <a:extLst>
                    <a:ext uri="{9D8B030D-6E8A-4147-A177-3AD203B41FA5}">
                      <a16:colId xmlns:a16="http://schemas.microsoft.com/office/drawing/2014/main" val="100015059"/>
                    </a:ext>
                  </a:extLst>
                </a:gridCol>
                <a:gridCol w="200820">
                  <a:extLst>
                    <a:ext uri="{9D8B030D-6E8A-4147-A177-3AD203B41FA5}">
                      <a16:colId xmlns:a16="http://schemas.microsoft.com/office/drawing/2014/main" val="456250825"/>
                    </a:ext>
                  </a:extLst>
                </a:gridCol>
                <a:gridCol w="2920999">
                  <a:extLst>
                    <a:ext uri="{9D8B030D-6E8A-4147-A177-3AD203B41FA5}">
                      <a16:colId xmlns:a16="http://schemas.microsoft.com/office/drawing/2014/main" val="1587143714"/>
                    </a:ext>
                  </a:extLst>
                </a:gridCol>
              </a:tblGrid>
              <a:tr h="377989"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Outcome no._ </a:t>
                      </a:r>
                      <a:r>
                        <a:rPr lang="en-US" sz="1400" dirty="0" smtClean="0"/>
                        <a:t>1_  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Output no._ </a:t>
                      </a:r>
                      <a:r>
                        <a:rPr lang="en-US" sz="1400" dirty="0" smtClean="0"/>
                        <a:t>1.2 </a:t>
                      </a:r>
                      <a:r>
                        <a:rPr lang="en-US" sz="1400" dirty="0"/>
                        <a:t>_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Activity no._ </a:t>
                      </a:r>
                      <a:r>
                        <a:rPr lang="en-US" sz="1400" dirty="0" smtClean="0"/>
                        <a:t>1.2.1 </a:t>
                      </a:r>
                      <a:r>
                        <a:rPr lang="en-US" sz="1400" dirty="0"/>
                        <a:t>_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5229905"/>
                  </a:ext>
                </a:extLst>
              </a:tr>
              <a:tr h="566984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Sub-activity title 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MA1213-17: Improving crop-livestock productivity and household income through the use of contour </a:t>
                      </a:r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bunding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agroforestry options.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60256"/>
                  </a:ext>
                </a:extLst>
              </a:tr>
              <a:tr h="566984">
                <a:tc>
                  <a:txBody>
                    <a:bodyPr/>
                    <a:lstStyle/>
                    <a:p>
                      <a:r>
                        <a:rPr lang="en-US" sz="1400" b="1" dirty="0"/>
                        <a:t>Location/sites </a:t>
                      </a:r>
                    </a:p>
                    <a:p>
                      <a:r>
                        <a:rPr lang="en-US" sz="1400" b="1" dirty="0"/>
                        <a:t>for sub-activity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Koutiala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Bougouni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296291"/>
                  </a:ext>
                </a:extLst>
              </a:tr>
              <a:tr h="627378">
                <a:tc>
                  <a:txBody>
                    <a:bodyPr/>
                    <a:lstStyle/>
                    <a:p>
                      <a:r>
                        <a:rPr lang="en-US" sz="1400" b="1" dirty="0"/>
                        <a:t>Implementation timeframe (start/end date)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April 2017 to March 2018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65395"/>
                  </a:ext>
                </a:extLst>
              </a:tr>
              <a:tr h="1566523">
                <a:tc>
                  <a:txBody>
                    <a:bodyPr/>
                    <a:lstStyle/>
                    <a:p>
                      <a:r>
                        <a:rPr lang="en-US" sz="1400" b="1" dirty="0"/>
                        <a:t>Deliverables achieved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lvl="0" indent="-228600"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Report: </a:t>
                      </a: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Improving crop livestock productivity and household income through the use of contour </a:t>
                      </a:r>
                      <a:r>
                        <a:rPr lang="en-GB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bunding</a:t>
                      </a: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agroforestry options.</a:t>
                      </a:r>
                    </a:p>
                    <a:p>
                      <a:pPr marL="228600" lvl="0" indent="-228600">
                        <a:buAutoNum type="arabicPeriod"/>
                      </a:pP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Technology brief: Best agro-forestry technology in combination with contour </a:t>
                      </a:r>
                      <a:r>
                        <a:rPr lang="en-GB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bunding</a:t>
                      </a: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technique.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Biophysical data on trees and agronomic data are available.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Farmers open field day </a:t>
                      </a:r>
                      <a:r>
                        <a:rPr lang="fr-FR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was</a:t>
                      </a:r>
                      <a:r>
                        <a:rPr lang="fr-FR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organised</a:t>
                      </a:r>
                      <a:endParaRPr lang="fr-FR" sz="14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</a:t>
                      </a:r>
                      <a:r>
                        <a:rPr lang="fr-FR" sz="14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Technical report has been submitted to ICRISAT</a:t>
                      </a:r>
                      <a:endParaRPr lang="fr-FR" sz="14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860269"/>
                  </a:ext>
                </a:extLst>
              </a:tr>
              <a:tr h="1020572">
                <a:tc>
                  <a:txBody>
                    <a:bodyPr/>
                    <a:lstStyle/>
                    <a:p>
                      <a:r>
                        <a:rPr lang="en-US" sz="1400" b="1" dirty="0"/>
                        <a:t>S.I. domain and indicators for which data was collected – indicate metric and scale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Productivity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Crop yield and biomass (kg/ha)</a:t>
                      </a: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at farm level, Height and diameter of fast growing tree species.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endParaRPr lang="en-US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9533273"/>
                  </a:ext>
                </a:extLst>
              </a:tr>
              <a:tr h="595568">
                <a:tc>
                  <a:txBody>
                    <a:bodyPr/>
                    <a:lstStyle/>
                    <a:p>
                      <a:r>
                        <a:rPr lang="en-US" sz="1400" b="1" dirty="0"/>
                        <a:t>Research team involved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Kalifa Traore</a:t>
                      </a: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Birhanu Zemadim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Cheick Oumar Dembele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</a:t>
                      </a: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Fotigui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Tamboura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Cisse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2771777"/>
                  </a:ext>
                </a:extLst>
              </a:tr>
              <a:tr h="10205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Farming systems research perspective (how this work links with other sub-activities)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Participatory approach towards better livelihood improvement through a combination of water, land and trees management</a:t>
                      </a: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endParaRPr lang="en-US" sz="14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Methodology on</a:t>
                      </a: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land management practices.</a:t>
                      </a:r>
                    </a:p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activity is closely linked with 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MA1211-17: Investigate the impact of land and ….</a:t>
                      </a: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71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8194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Graphique 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685800"/>
            <a:ext cx="58674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Graphique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36" y="4114800"/>
            <a:ext cx="5832764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38D673E-3CFF-467D-B61C-B97D23D38C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838200"/>
            <a:ext cx="2923946" cy="212584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943600" y="2935031"/>
            <a:ext cx="28814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fr-FR" sz="14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Nursery of </a:t>
            </a:r>
            <a:r>
              <a:rPr lang="en-US" altLang="fr-FR" sz="1400" b="1" i="1" dirty="0" err="1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Gliricidia</a:t>
            </a:r>
            <a:r>
              <a:rPr lang="en-US" altLang="fr-FR" sz="1400" b="1" i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fr-FR" sz="1400" b="1" i="1" dirty="0" err="1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sepium</a:t>
            </a:r>
            <a:r>
              <a:rPr lang="en-US" altLang="fr-FR" sz="1400" b="1" i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fr-FR" sz="14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lang="en-US" altLang="fr-FR" sz="1400" b="1" i="1" dirty="0" err="1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Leucaena</a:t>
            </a:r>
            <a:r>
              <a:rPr lang="en-US" altLang="fr-FR" sz="1400" b="1" i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fr-FR" sz="1400" b="1" i="1" dirty="0" err="1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leucocepohala</a:t>
            </a:r>
            <a:endParaRPr lang="fr-FR" altLang="fr-FR" sz="1400" b="1" dirty="0">
              <a:solidFill>
                <a:srgbClr val="00B05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DB0648D-32F6-4473-AD8D-A1DC3AA3BE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2164" y="3551903"/>
            <a:ext cx="2907782" cy="254409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966691" y="6096000"/>
            <a:ext cx="305325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fr-FR" sz="1400" b="1" dirty="0" err="1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Gliricidia</a:t>
            </a:r>
            <a:r>
              <a:rPr lang="en-US" altLang="fr-FR" sz="14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fr-FR" sz="1400" b="1" dirty="0" err="1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sepium</a:t>
            </a:r>
            <a:r>
              <a:rPr lang="en-US" altLang="fr-FR" sz="14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en-US" altLang="fr-FR" sz="1400" b="1" dirty="0" err="1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Leucaena</a:t>
            </a:r>
            <a:r>
              <a:rPr lang="en-US" altLang="fr-FR" sz="14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fr-FR" sz="1400" b="1" dirty="0" err="1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leucocepohala</a:t>
            </a:r>
            <a:r>
              <a:rPr lang="en-US" altLang="fr-FR" sz="14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on the crest of a contour bund</a:t>
            </a:r>
            <a:endParaRPr lang="fr-FR" altLang="fr-FR" sz="1400" b="1" dirty="0">
              <a:solidFill>
                <a:srgbClr val="00B05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47798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F5806B-494D-3E4F-91E8-63E95D34F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8600889"/>
              </p:ext>
            </p:extLst>
          </p:nvPr>
        </p:nvGraphicFramePr>
        <p:xfrm>
          <a:off x="152400" y="152400"/>
          <a:ext cx="8686800" cy="6689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6814">
                  <a:extLst>
                    <a:ext uri="{9D8B030D-6E8A-4147-A177-3AD203B41FA5}">
                      <a16:colId xmlns:a16="http://schemas.microsoft.com/office/drawing/2014/main" val="646009280"/>
                    </a:ext>
                  </a:extLst>
                </a:gridCol>
                <a:gridCol w="400642">
                  <a:extLst>
                    <a:ext uri="{9D8B030D-6E8A-4147-A177-3AD203B41FA5}">
                      <a16:colId xmlns:a16="http://schemas.microsoft.com/office/drawing/2014/main" val="1650091306"/>
                    </a:ext>
                  </a:extLst>
                </a:gridCol>
                <a:gridCol w="3094671">
                  <a:extLst>
                    <a:ext uri="{9D8B030D-6E8A-4147-A177-3AD203B41FA5}">
                      <a16:colId xmlns:a16="http://schemas.microsoft.com/office/drawing/2014/main" val="100015059"/>
                    </a:ext>
                  </a:extLst>
                </a:gridCol>
                <a:gridCol w="199074">
                  <a:extLst>
                    <a:ext uri="{9D8B030D-6E8A-4147-A177-3AD203B41FA5}">
                      <a16:colId xmlns:a16="http://schemas.microsoft.com/office/drawing/2014/main" val="456250825"/>
                    </a:ext>
                  </a:extLst>
                </a:gridCol>
                <a:gridCol w="2895599">
                  <a:extLst>
                    <a:ext uri="{9D8B030D-6E8A-4147-A177-3AD203B41FA5}">
                      <a16:colId xmlns:a16="http://schemas.microsoft.com/office/drawing/2014/main" val="1587143714"/>
                    </a:ext>
                  </a:extLst>
                </a:gridCol>
              </a:tblGrid>
              <a:tr h="376372">
                <a:tc gridSpan="2">
                  <a:txBody>
                    <a:bodyPr/>
                    <a:lstStyle/>
                    <a:p>
                      <a:r>
                        <a:rPr lang="en-US" sz="1600" dirty="0"/>
                        <a:t>Outcome no._ </a:t>
                      </a:r>
                      <a:r>
                        <a:rPr lang="en-US" sz="1600" dirty="0" smtClean="0"/>
                        <a:t>1_  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Output no._ </a:t>
                      </a:r>
                      <a:r>
                        <a:rPr lang="en-US" sz="1600" dirty="0" smtClean="0"/>
                        <a:t>1.2 </a:t>
                      </a:r>
                      <a:r>
                        <a:rPr lang="en-US" sz="1600" dirty="0"/>
                        <a:t>_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600" dirty="0"/>
                        <a:t>Activity no._ </a:t>
                      </a:r>
                      <a:r>
                        <a:rPr lang="en-US" sz="1600" dirty="0" smtClean="0"/>
                        <a:t>1.2.1 </a:t>
                      </a:r>
                      <a:r>
                        <a:rPr lang="en-US" sz="1600" dirty="0"/>
                        <a:t>_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5229905"/>
                  </a:ext>
                </a:extLst>
              </a:tr>
              <a:tr h="564558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Sub-activity title 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MA1214-17: Runoff and erosion measurement from field to watershed scale under various land management practices.</a:t>
                      </a:r>
                      <a:endParaRPr lang="en-US" sz="16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60256"/>
                  </a:ext>
                </a:extLst>
              </a:tr>
              <a:tr h="564558">
                <a:tc>
                  <a:txBody>
                    <a:bodyPr/>
                    <a:lstStyle/>
                    <a:p>
                      <a:r>
                        <a:rPr lang="en-US" sz="1600" b="1" dirty="0"/>
                        <a:t>Location/sites </a:t>
                      </a:r>
                    </a:p>
                    <a:p>
                      <a:r>
                        <a:rPr lang="en-US" sz="1600" b="1" dirty="0"/>
                        <a:t>for sub-activity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6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Koutiala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sz="16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Bougouni</a:t>
                      </a:r>
                      <a:endParaRPr lang="en-US" sz="16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296291"/>
                  </a:ext>
                </a:extLst>
              </a:tr>
              <a:tr h="624694">
                <a:tc>
                  <a:txBody>
                    <a:bodyPr/>
                    <a:lstStyle/>
                    <a:p>
                      <a:r>
                        <a:rPr lang="en-US" sz="1600" b="1" dirty="0"/>
                        <a:t>Implementation timeframe (start/end date)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April 2017 to March 2018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65395"/>
                  </a:ext>
                </a:extLst>
              </a:tr>
              <a:tr h="385628">
                <a:tc>
                  <a:txBody>
                    <a:bodyPr/>
                    <a:lstStyle/>
                    <a:p>
                      <a:r>
                        <a:rPr lang="en-US" sz="1600" b="1" dirty="0"/>
                        <a:t>Deliverables achieved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lvl="0" indent="-228600">
                        <a:buAutoNum type="arabicPeriod"/>
                      </a:pPr>
                      <a:r>
                        <a:rPr lang="en-GB" sz="16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on runoff and erosion rate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860269"/>
                  </a:ext>
                </a:extLst>
              </a:tr>
              <a:tr h="935611">
                <a:tc>
                  <a:txBody>
                    <a:bodyPr/>
                    <a:lstStyle/>
                    <a:p>
                      <a:r>
                        <a:rPr lang="en-US" sz="1600" b="1" dirty="0"/>
                        <a:t>S.I. domain and indicators for which data was collected – indicate metric and scale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Environmental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Runoff and</a:t>
                      </a: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erosion rates at farm level, soil moisture at field and watershed scale, water table dynamics at watershed scale</a:t>
                      </a:r>
                      <a:endParaRPr lang="en-US" sz="16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endParaRPr lang="en-US" sz="16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9533273"/>
                  </a:ext>
                </a:extLst>
              </a:tr>
              <a:tr h="593020">
                <a:tc>
                  <a:txBody>
                    <a:bodyPr/>
                    <a:lstStyle/>
                    <a:p>
                      <a:r>
                        <a:rPr lang="en-US" sz="1600" b="1" dirty="0"/>
                        <a:t>Research team involved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Kalifa Traore</a:t>
                      </a: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Birhanu Zemadim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Cheick Oumar Dembele</a:t>
                      </a:r>
                      <a:endParaRPr lang="en-US" sz="16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</a:t>
                      </a: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Fotigui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Tamboura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Cisse</a:t>
                      </a:r>
                      <a:endParaRPr lang="en-US" sz="16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2771777"/>
                  </a:ext>
                </a:extLst>
              </a:tr>
              <a:tr h="19194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Farming systems research perspective (how this work links with other sub-activities)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Participatory approach towards better livelihood improvement through monitoring runoff and erosion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600" b="1" kern="1200" baseline="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Linked to Agronomy through cereals and cotton based farming systems improvement; and adaptation (climate change) through soil and water conservation to manage dry spells.</a:t>
                      </a:r>
                      <a:endParaRPr lang="en-US" sz="16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</a:t>
                      </a: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Methodological</a:t>
                      </a: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presentation of runoff and erosion measurement at farm scale</a:t>
                      </a:r>
                      <a:endParaRPr lang="en-US" sz="16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71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78743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8C02B89-3836-416D-8982-12960D1BE2E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0934603"/>
              </p:ext>
            </p:extLst>
          </p:nvPr>
        </p:nvGraphicFramePr>
        <p:xfrm>
          <a:off x="99002" y="4267200"/>
          <a:ext cx="4295775" cy="2419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E41C4E53-8B0A-44B0-8F3D-EB48A64E5A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0136077"/>
              </p:ext>
            </p:extLst>
          </p:nvPr>
        </p:nvGraphicFramePr>
        <p:xfrm>
          <a:off x="4495800" y="4283364"/>
          <a:ext cx="3943350" cy="2038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" name="Picture 10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00"/>
          <a:stretch/>
        </p:blipFill>
        <p:spPr bwMode="auto">
          <a:xfrm>
            <a:off x="122093" y="152400"/>
            <a:ext cx="4272684" cy="1981200"/>
          </a:xfrm>
          <a:prstGeom prst="rect">
            <a:avLst/>
          </a:prstGeom>
          <a:noFill/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159" y="173182"/>
            <a:ext cx="3657600" cy="20574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159" y="2313998"/>
            <a:ext cx="3657600" cy="1969366"/>
          </a:xfrm>
          <a:prstGeom prst="rect">
            <a:avLst/>
          </a:prstGeom>
        </p:spPr>
      </p:pic>
      <p:pic>
        <p:nvPicPr>
          <p:cNvPr id="14" name="Picture 13" descr="Bachelier4">
            <a:extLst>
              <a:ext uri="{FF2B5EF4-FFF2-40B4-BE49-F238E27FC236}">
                <a16:creationId xmlns:a16="http://schemas.microsoft.com/office/drawing/2014/main" id="{66307291-5277-4D61-9DFF-DBB0F74B1940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93" y="2133600"/>
            <a:ext cx="4272684" cy="2133600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12762061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75891" y="1905000"/>
            <a:ext cx="76200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156834"/>
                </a:solidFill>
                <a:latin typeface="Gill Sans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3233621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457200" y="1143000"/>
            <a:ext cx="8534400" cy="2209800"/>
          </a:xfrm>
        </p:spPr>
        <p:txBody>
          <a:bodyPr/>
          <a:lstStyle/>
          <a:p>
            <a:r>
              <a:rPr lang="en-US" sz="2800" dirty="0" smtClean="0">
                <a:latin typeface="+mn-lt"/>
              </a:rPr>
              <a:t>Review Activity: </a:t>
            </a:r>
          </a:p>
          <a:p>
            <a:pPr algn="just"/>
            <a:r>
              <a:rPr lang="en-US" sz="2800" dirty="0"/>
              <a:t>Map and assess relevant stakeholders to establish dialogue for the exploration of mutual synergies for scaling delivery of validated technologies</a:t>
            </a:r>
            <a:endParaRPr lang="en-US" sz="2800" dirty="0">
              <a:latin typeface="+mn-lt"/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2209799" y="42672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 sz="2200" kern="1200">
                <a:solidFill>
                  <a:schemeClr val="tx1"/>
                </a:solidFill>
                <a:latin typeface="Gill Sans" pitchFamily="34" charset="0"/>
                <a:ea typeface="+mn-ea"/>
                <a:cs typeface="+mn-cs"/>
              </a:defRPr>
            </a:lvl1pPr>
            <a:lvl2pPr marL="411480" indent="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7240" indent="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51560" indent="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+mn-lt"/>
            </a:endParaRPr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>
            <a:off x="381000" y="3388880"/>
            <a:ext cx="8534400" cy="1549400"/>
          </a:xfrm>
          <a:prstGeom prst="rect">
            <a:avLst/>
          </a:prstGeom>
        </p:spPr>
        <p:txBody>
          <a:bodyPr/>
          <a:lstStyle>
            <a:lvl1pPr marL="114300" indent="0" algn="ctr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 sz="4800" kern="1200">
                <a:solidFill>
                  <a:schemeClr val="tx1"/>
                </a:solidFill>
                <a:latin typeface="Gill Sans" pitchFamily="34" charset="0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u="sng" dirty="0" smtClean="0">
                <a:latin typeface="+mn-lt"/>
              </a:rPr>
              <a:t>Birhanu Zemadim</a:t>
            </a:r>
            <a:r>
              <a:rPr lang="en-US" sz="2000" baseline="30000" dirty="0" smtClean="0"/>
              <a:t>1</a:t>
            </a:r>
            <a:r>
              <a:rPr lang="en-US" sz="2000" dirty="0" smtClean="0">
                <a:latin typeface="+mn-lt"/>
              </a:rPr>
              <a:t>, John Nzungize</a:t>
            </a:r>
            <a:r>
              <a:rPr lang="en-US" sz="2000" baseline="30000" dirty="0"/>
              <a:t>1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1800" dirty="0" smtClean="0"/>
              <a:t>and Bougouna Sogoba</a:t>
            </a:r>
            <a:r>
              <a:rPr lang="en-US" sz="1800" baseline="30000" dirty="0" smtClean="0"/>
              <a:t>2</a:t>
            </a:r>
            <a:endParaRPr lang="en-US" sz="1800" dirty="0" smtClean="0">
              <a:latin typeface="+mn-lt"/>
            </a:endParaRPr>
          </a:p>
          <a:p>
            <a:pPr algn="l"/>
            <a:r>
              <a:rPr lang="en-US" sz="2000" baseline="30000" dirty="0" smtClean="0"/>
              <a:t>1</a:t>
            </a:r>
            <a:r>
              <a:rPr lang="en-US" sz="2000" dirty="0" smtClean="0">
                <a:latin typeface="+mn-lt"/>
              </a:rPr>
              <a:t>ICRISAT</a:t>
            </a:r>
          </a:p>
          <a:p>
            <a:pPr algn="l"/>
            <a:r>
              <a:rPr lang="en-US" sz="2000" baseline="30000" dirty="0" smtClean="0"/>
              <a:t>2</a:t>
            </a:r>
            <a:r>
              <a:rPr lang="en-US" sz="2000" dirty="0" smtClean="0">
                <a:latin typeface="+mn-lt"/>
              </a:rPr>
              <a:t>AMEDD</a:t>
            </a:r>
            <a:endParaRPr lang="en-US" sz="2000" dirty="0">
              <a:latin typeface="+mn-lt"/>
            </a:endParaRPr>
          </a:p>
        </p:txBody>
      </p:sp>
      <p:sp>
        <p:nvSpPr>
          <p:cNvPr id="6" name="Text Placeholder 1"/>
          <p:cNvSpPr txBox="1">
            <a:spLocks/>
          </p:cNvSpPr>
          <p:nvPr/>
        </p:nvSpPr>
        <p:spPr>
          <a:xfrm>
            <a:off x="381000" y="5425786"/>
            <a:ext cx="8534400" cy="476827"/>
          </a:xfrm>
          <a:prstGeom prst="rect">
            <a:avLst/>
          </a:prstGeom>
        </p:spPr>
        <p:txBody>
          <a:bodyPr/>
          <a:lstStyle>
            <a:lvl1pPr marL="114300" indent="0" algn="ctr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 sz="4800" kern="1200">
                <a:solidFill>
                  <a:schemeClr val="tx1"/>
                </a:solidFill>
                <a:latin typeface="Gill Sans" pitchFamily="34" charset="0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latin typeface="+mn-lt"/>
              </a:rPr>
              <a:t>Africa RISING West </a:t>
            </a:r>
            <a:r>
              <a:rPr lang="en-US" sz="1800" dirty="0" smtClean="0">
                <a:latin typeface="+mn-lt"/>
              </a:rPr>
              <a:t>Africa Review </a:t>
            </a:r>
            <a:r>
              <a:rPr lang="en-US" sz="1800" dirty="0">
                <a:latin typeface="+mn-lt"/>
              </a:rPr>
              <a:t>and Planning Meeting </a:t>
            </a:r>
            <a:r>
              <a:rPr lang="en-US" sz="1800" dirty="0" smtClean="0">
                <a:latin typeface="+mn-lt"/>
              </a:rPr>
              <a:t>6-8 </a:t>
            </a:r>
            <a:r>
              <a:rPr lang="en-US" sz="1800" dirty="0">
                <a:latin typeface="+mn-lt"/>
              </a:rPr>
              <a:t>June </a:t>
            </a:r>
            <a:r>
              <a:rPr lang="en-US" sz="1800" dirty="0" smtClean="0">
                <a:latin typeface="+mn-lt"/>
              </a:rPr>
              <a:t>2018, Accra</a:t>
            </a:r>
            <a:r>
              <a:rPr lang="en-US" sz="1800" dirty="0">
                <a:latin typeface="+mn-lt"/>
              </a:rPr>
              <a:t>, Ghana</a:t>
            </a:r>
          </a:p>
        </p:txBody>
      </p:sp>
    </p:spTree>
    <p:extLst>
      <p:ext uri="{BB962C8B-B14F-4D97-AF65-F5344CB8AC3E}">
        <p14:creationId xmlns:p14="http://schemas.microsoft.com/office/powerpoint/2010/main" val="429495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F5806B-494D-3E4F-91E8-63E95D34F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8881328"/>
              </p:ext>
            </p:extLst>
          </p:nvPr>
        </p:nvGraphicFramePr>
        <p:xfrm>
          <a:off x="152400" y="152400"/>
          <a:ext cx="8839200" cy="64505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8330">
                  <a:extLst>
                    <a:ext uri="{9D8B030D-6E8A-4147-A177-3AD203B41FA5}">
                      <a16:colId xmlns:a16="http://schemas.microsoft.com/office/drawing/2014/main" val="646009280"/>
                    </a:ext>
                  </a:extLst>
                </a:gridCol>
                <a:gridCol w="662940">
                  <a:extLst>
                    <a:ext uri="{9D8B030D-6E8A-4147-A177-3AD203B41FA5}">
                      <a16:colId xmlns:a16="http://schemas.microsoft.com/office/drawing/2014/main" val="1650091306"/>
                    </a:ext>
                  </a:extLst>
                </a:gridCol>
                <a:gridCol w="3148964">
                  <a:extLst>
                    <a:ext uri="{9D8B030D-6E8A-4147-A177-3AD203B41FA5}">
                      <a16:colId xmlns:a16="http://schemas.microsoft.com/office/drawing/2014/main" val="100015059"/>
                    </a:ext>
                  </a:extLst>
                </a:gridCol>
                <a:gridCol w="202566">
                  <a:extLst>
                    <a:ext uri="{9D8B030D-6E8A-4147-A177-3AD203B41FA5}">
                      <a16:colId xmlns:a16="http://schemas.microsoft.com/office/drawing/2014/main" val="456250825"/>
                    </a:ext>
                  </a:extLst>
                </a:gridCol>
                <a:gridCol w="2946400">
                  <a:extLst>
                    <a:ext uri="{9D8B030D-6E8A-4147-A177-3AD203B41FA5}">
                      <a16:colId xmlns:a16="http://schemas.microsoft.com/office/drawing/2014/main" val="1587143714"/>
                    </a:ext>
                  </a:extLst>
                </a:gridCol>
              </a:tblGrid>
              <a:tr h="582535"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Outcome no._ </a:t>
                      </a:r>
                      <a:r>
                        <a:rPr lang="en-US" sz="1400" dirty="0" smtClean="0"/>
                        <a:t>4_  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Output no._ </a:t>
                      </a:r>
                      <a:r>
                        <a:rPr lang="en-US" sz="1400" dirty="0" smtClean="0"/>
                        <a:t>4.1  </a:t>
                      </a:r>
                      <a:r>
                        <a:rPr lang="en-US" sz="1400" dirty="0"/>
                        <a:t>_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Activity no._ </a:t>
                      </a:r>
                      <a:r>
                        <a:rPr lang="en-US" sz="1400" dirty="0" smtClean="0"/>
                        <a:t>4.1.1_ 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5229905"/>
                  </a:ext>
                </a:extLst>
              </a:tr>
              <a:tr h="606714">
                <a:tc>
                  <a:txBody>
                    <a:bodyPr/>
                    <a:lstStyle/>
                    <a:p>
                      <a:r>
                        <a:rPr lang="en-US" sz="1400" b="1" dirty="0"/>
                        <a:t>Sub-activity title 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MA4111-17: Consolidating existing platforms, concurrently leading multi-stakeholder platform meetings at village level, and lead the organization of farmer to farmer exchange visits.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60256"/>
                  </a:ext>
                </a:extLst>
              </a:tr>
              <a:tr h="718195">
                <a:tc>
                  <a:txBody>
                    <a:bodyPr/>
                    <a:lstStyle/>
                    <a:p>
                      <a:r>
                        <a:rPr lang="en-US" sz="1400" b="1" dirty="0"/>
                        <a:t>Location/sites </a:t>
                      </a:r>
                    </a:p>
                    <a:p>
                      <a:r>
                        <a:rPr lang="en-US" sz="1400" b="1" dirty="0"/>
                        <a:t>for sub-activity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Koutiala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Bougouni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296291"/>
                  </a:ext>
                </a:extLst>
              </a:tr>
              <a:tr h="710950">
                <a:tc>
                  <a:txBody>
                    <a:bodyPr/>
                    <a:lstStyle/>
                    <a:p>
                      <a:r>
                        <a:rPr lang="en-US" sz="1400" b="1" dirty="0"/>
                        <a:t>Implementation timeframe (start/end date)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April 2017 to March 2018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65395"/>
                  </a:ext>
                </a:extLst>
              </a:tr>
              <a:tr h="606714">
                <a:tc>
                  <a:txBody>
                    <a:bodyPr/>
                    <a:lstStyle/>
                    <a:p>
                      <a:r>
                        <a:rPr lang="en-US" sz="1400" b="1" dirty="0"/>
                        <a:t>Deliverables achieved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 Report: Innovation platforms</a:t>
                      </a:r>
                    </a:p>
                    <a:p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</a:t>
                      </a:r>
                      <a:r>
                        <a:rPr lang="en-GB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Report: </a:t>
                      </a: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Farmers exchange visits.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860269"/>
                  </a:ext>
                </a:extLst>
              </a:tr>
              <a:tr h="1092085">
                <a:tc>
                  <a:txBody>
                    <a:bodyPr/>
                    <a:lstStyle/>
                    <a:p>
                      <a:r>
                        <a:rPr lang="en-US" sz="1400" b="1" dirty="0"/>
                        <a:t>S.I. domain and indicators for which data was collected – indicate metric and scale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Productivity: Farmers’ perception of yield variation </a:t>
                      </a:r>
                    </a:p>
                    <a:p>
                      <a:pPr marL="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Economic: Farmers’ perception of yield variation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 Social: Problems addressed by innovation platform, number of active innovation platforms at village level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9533273"/>
                  </a:ext>
                </a:extLst>
              </a:tr>
              <a:tr h="763597">
                <a:tc>
                  <a:txBody>
                    <a:bodyPr/>
                    <a:lstStyle/>
                    <a:p>
                      <a:r>
                        <a:rPr lang="en-US" sz="1400" b="1" dirty="0"/>
                        <a:t>Research team involved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Bougouna Sogoba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Oumar </a:t>
                      </a:r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Samake</a:t>
                      </a:r>
                      <a:endParaRPr lang="en-US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Arouna </a:t>
                      </a:r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Bayoko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Pierre </a:t>
                      </a:r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Coulibali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2771777"/>
                  </a:ext>
                </a:extLst>
              </a:tr>
              <a:tr h="10920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Farming systems research perspective (how this work links with other sub-activities)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Community consultation to </a:t>
                      </a: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harmonize implemented activities under the leadership of site coordinators</a:t>
                      </a: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Community discussion and feedback on implemented practices.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 Participatory research and dissemination of technologies in farmers fields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71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1406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92544" y="457200"/>
            <a:ext cx="8206510" cy="668564"/>
          </a:xfrm>
          <a:solidFill>
            <a:srgbClr val="FFC000"/>
          </a:solidFill>
        </p:spPr>
        <p:txBody>
          <a:bodyPr/>
          <a:lstStyle/>
          <a:p>
            <a:pPr marL="285750" indent="-171450">
              <a:buFont typeface="Arial" panose="020B0604020202020204" pitchFamily="34" charset="0"/>
              <a:buChar char="•"/>
            </a:pPr>
            <a:r>
              <a:rPr lang="en-GB" sz="2000" dirty="0"/>
              <a:t>110 maize-vegetables farmers in </a:t>
            </a:r>
            <a:r>
              <a:rPr lang="en-GB" sz="2000" dirty="0" err="1"/>
              <a:t>Koutiala</a:t>
            </a:r>
            <a:r>
              <a:rPr lang="en-GB" sz="2000" dirty="0"/>
              <a:t> (50) and </a:t>
            </a:r>
            <a:r>
              <a:rPr lang="en-GB" sz="2000" dirty="0" err="1"/>
              <a:t>Bougouni</a:t>
            </a:r>
            <a:r>
              <a:rPr lang="en-GB" sz="2000" dirty="0"/>
              <a:t> (60), men (42%) and women (58%). </a:t>
            </a:r>
            <a:endParaRPr lang="en-US" sz="2000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405554"/>
              </p:ext>
            </p:extLst>
          </p:nvPr>
        </p:nvGraphicFramePr>
        <p:xfrm>
          <a:off x="304800" y="1219200"/>
          <a:ext cx="8294255" cy="26669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718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4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2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86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2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452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86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4525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412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 err="1">
                          <a:effectLst/>
                        </a:rPr>
                        <a:t>Average</a:t>
                      </a:r>
                      <a:r>
                        <a:rPr lang="fr-FR" sz="1600" b="1" u="none" strike="noStrike" dirty="0">
                          <a:effectLst/>
                        </a:rPr>
                        <a:t> </a:t>
                      </a:r>
                      <a:r>
                        <a:rPr lang="fr-FR" sz="1600" b="1" u="none" strike="noStrike" dirty="0" err="1">
                          <a:effectLst/>
                        </a:rPr>
                        <a:t>yields</a:t>
                      </a:r>
                      <a:r>
                        <a:rPr lang="fr-FR" sz="1600" b="1" u="none" strike="noStrike" dirty="0">
                          <a:effectLst/>
                        </a:rPr>
                        <a:t> (kg/ha) 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fr-FR" sz="1400" b="1" u="none" strike="noStrike" dirty="0">
                          <a:effectLst/>
                        </a:rPr>
                        <a:t> </a:t>
                      </a:r>
                      <a:endParaRPr lang="fr-FR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5011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>
                          <a:effectLst/>
                        </a:rPr>
                        <a:t>Pure </a:t>
                      </a:r>
                      <a:r>
                        <a:rPr lang="fr-FR" sz="1600" b="1" u="none" strike="noStrike" dirty="0" err="1">
                          <a:effectLst/>
                        </a:rPr>
                        <a:t>Vegetable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>
                          <a:effectLst/>
                        </a:rPr>
                        <a:t>75% </a:t>
                      </a:r>
                      <a:r>
                        <a:rPr lang="fr-FR" sz="1600" b="1" u="none" strike="noStrike" dirty="0" err="1">
                          <a:effectLst/>
                        </a:rPr>
                        <a:t>Maize</a:t>
                      </a:r>
                      <a:r>
                        <a:rPr lang="fr-FR" sz="1600" b="1" u="none" strike="noStrike" dirty="0">
                          <a:effectLst/>
                        </a:rPr>
                        <a:t> and 25% </a:t>
                      </a:r>
                      <a:r>
                        <a:rPr lang="fr-FR" sz="1600" b="1" u="none" strike="noStrike" dirty="0" err="1">
                          <a:effectLst/>
                        </a:rPr>
                        <a:t>Vegetable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>
                          <a:effectLst/>
                        </a:rPr>
                        <a:t>50% </a:t>
                      </a:r>
                      <a:r>
                        <a:rPr lang="fr-FR" sz="1600" b="1" u="none" strike="noStrike" dirty="0" err="1">
                          <a:effectLst/>
                        </a:rPr>
                        <a:t>Maize</a:t>
                      </a:r>
                      <a:r>
                        <a:rPr lang="fr-FR" sz="1600" b="1" u="none" strike="noStrike" dirty="0">
                          <a:effectLst/>
                        </a:rPr>
                        <a:t> and 50% </a:t>
                      </a:r>
                      <a:r>
                        <a:rPr lang="fr-FR" sz="1600" b="1" u="none" strike="noStrike" dirty="0" err="1">
                          <a:effectLst/>
                        </a:rPr>
                        <a:t>Vegetable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>
                          <a:effectLst/>
                        </a:rPr>
                        <a:t>25% </a:t>
                      </a:r>
                      <a:r>
                        <a:rPr lang="fr-FR" sz="1600" b="1" u="none" strike="noStrike" dirty="0" err="1">
                          <a:effectLst/>
                        </a:rPr>
                        <a:t>Maize</a:t>
                      </a:r>
                      <a:r>
                        <a:rPr lang="fr-FR" sz="1600" b="1" u="none" strike="noStrike" dirty="0">
                          <a:effectLst/>
                        </a:rPr>
                        <a:t> and 75% </a:t>
                      </a:r>
                      <a:r>
                        <a:rPr lang="fr-FR" sz="1600" b="1" u="none" strike="noStrike" dirty="0" err="1">
                          <a:effectLst/>
                        </a:rPr>
                        <a:t>Vegetable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23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>
                          <a:effectLst/>
                        </a:rPr>
                        <a:t>T1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effectLst/>
                        </a:rPr>
                        <a:t>T2</a:t>
                      </a:r>
                      <a:endParaRPr lang="is-I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>
                          <a:effectLst/>
                        </a:rPr>
                        <a:t>T3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>
                          <a:effectLst/>
                        </a:rPr>
                        <a:t>T4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126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>
                          <a:effectLst/>
                        </a:rPr>
                        <a:t>Men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 err="1">
                          <a:effectLst/>
                        </a:rPr>
                        <a:t>Women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>
                          <a:effectLst/>
                        </a:rPr>
                        <a:t>Men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 err="1">
                          <a:effectLst/>
                        </a:rPr>
                        <a:t>Women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>
                          <a:effectLst/>
                        </a:rPr>
                        <a:t>Men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>
                          <a:effectLst/>
                        </a:rPr>
                        <a:t>Women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>
                          <a:effectLst/>
                        </a:rPr>
                        <a:t>Men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>
                          <a:effectLst/>
                        </a:rPr>
                        <a:t>Women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126">
                <a:tc>
                  <a:txBody>
                    <a:bodyPr/>
                    <a:lstStyle/>
                    <a:p>
                      <a:pPr algn="l" fontAlgn="ctr"/>
                      <a:r>
                        <a:rPr lang="fr-FR" sz="1600" u="none" strike="noStrike">
                          <a:effectLst/>
                        </a:rPr>
                        <a:t>Tomato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solidFill>
                            <a:srgbClr val="92D050"/>
                          </a:solidFill>
                          <a:effectLst/>
                        </a:rPr>
                        <a:t>24875</a:t>
                      </a:r>
                      <a:endParaRPr lang="is-IS" sz="1600" b="1" i="0" u="none" strike="noStrike" dirty="0">
                        <a:solidFill>
                          <a:srgbClr val="92D05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solidFill>
                            <a:srgbClr val="92D050"/>
                          </a:solidFill>
                          <a:effectLst/>
                        </a:rPr>
                        <a:t>19200</a:t>
                      </a:r>
                      <a:endParaRPr lang="is-IS" sz="1600" b="1" i="0" u="none" strike="noStrike" dirty="0">
                        <a:solidFill>
                          <a:srgbClr val="92D05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solidFill>
                            <a:srgbClr val="FFC000"/>
                          </a:solidFill>
                          <a:effectLst/>
                        </a:rPr>
                        <a:t>4043</a:t>
                      </a:r>
                      <a:endParaRPr lang="is-IS" sz="1600" b="1" i="0" u="none" strike="noStrike" dirty="0">
                        <a:solidFill>
                          <a:srgbClr val="FFC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solidFill>
                            <a:srgbClr val="FFC000"/>
                          </a:solidFill>
                          <a:effectLst/>
                        </a:rPr>
                        <a:t>2813</a:t>
                      </a:r>
                      <a:endParaRPr lang="is-IS" sz="1600" b="1" i="0" u="none" strike="noStrike" dirty="0">
                        <a:solidFill>
                          <a:srgbClr val="FFC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effectLst/>
                        </a:rPr>
                        <a:t>9761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>
                          <a:effectLst/>
                        </a:rPr>
                        <a:t>9960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25421</a:t>
                      </a:r>
                      <a:endParaRPr lang="is-IS" sz="1600" b="1" i="0" u="none" strike="noStrike" dirty="0">
                        <a:solidFill>
                          <a:srgbClr val="00B05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21523</a:t>
                      </a:r>
                      <a:endParaRPr lang="is-IS" sz="1600" b="1" i="0" u="none" strike="noStrike" dirty="0">
                        <a:solidFill>
                          <a:srgbClr val="00B05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126">
                <a:tc>
                  <a:txBody>
                    <a:bodyPr/>
                    <a:lstStyle/>
                    <a:p>
                      <a:pPr algn="l" fontAlgn="ctr"/>
                      <a:r>
                        <a:rPr lang="fr-FR" sz="1600" u="none" strike="noStrike">
                          <a:effectLst/>
                        </a:rPr>
                        <a:t>Okra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solidFill>
                            <a:srgbClr val="92D050"/>
                          </a:solidFill>
                          <a:effectLst/>
                        </a:rPr>
                        <a:t>26896</a:t>
                      </a:r>
                      <a:endParaRPr lang="is-IS" sz="1600" b="1" i="0" u="none" strike="noStrike" dirty="0">
                        <a:solidFill>
                          <a:srgbClr val="92D05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solidFill>
                            <a:srgbClr val="92D050"/>
                          </a:solidFill>
                          <a:effectLst/>
                        </a:rPr>
                        <a:t>16302</a:t>
                      </a:r>
                      <a:endParaRPr lang="is-IS" sz="1600" b="1" i="0" u="none" strike="noStrike" dirty="0">
                        <a:solidFill>
                          <a:srgbClr val="92D05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solidFill>
                            <a:srgbClr val="FFC000"/>
                          </a:solidFill>
                          <a:effectLst/>
                        </a:rPr>
                        <a:t>2721</a:t>
                      </a:r>
                      <a:endParaRPr lang="is-IS" sz="1600" b="1" i="0" u="none" strike="noStrike" dirty="0">
                        <a:solidFill>
                          <a:srgbClr val="FFC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solidFill>
                            <a:srgbClr val="FFC000"/>
                          </a:solidFill>
                          <a:effectLst/>
                        </a:rPr>
                        <a:t>2292</a:t>
                      </a:r>
                      <a:endParaRPr lang="is-IS" sz="1600" b="1" i="0" u="none" strike="noStrike" dirty="0">
                        <a:solidFill>
                          <a:srgbClr val="FFC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effectLst/>
                        </a:rPr>
                        <a:t>9942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u="none" strike="noStrike" dirty="0">
                          <a:effectLst/>
                        </a:rPr>
                        <a:t>8266</a:t>
                      </a:r>
                      <a:endParaRPr lang="is-I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26350</a:t>
                      </a:r>
                      <a:endParaRPr lang="is-IS" sz="1600" b="1" i="0" u="none" strike="noStrike" dirty="0">
                        <a:solidFill>
                          <a:srgbClr val="00B05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6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18740</a:t>
                      </a:r>
                      <a:endParaRPr lang="fi-FI" sz="1600" b="1" i="0" u="none" strike="noStrike" dirty="0">
                        <a:solidFill>
                          <a:srgbClr val="00B05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126">
                <a:tc>
                  <a:txBody>
                    <a:bodyPr/>
                    <a:lstStyle/>
                    <a:p>
                      <a:pPr algn="l" fontAlgn="ctr"/>
                      <a:r>
                        <a:rPr lang="fr-FR" sz="1600" u="none" strike="noStrike">
                          <a:effectLst/>
                        </a:rPr>
                        <a:t> Chili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u="none" strike="noStrike" dirty="0">
                          <a:solidFill>
                            <a:srgbClr val="92D050"/>
                          </a:solidFill>
                          <a:effectLst/>
                        </a:rPr>
                        <a:t>11174</a:t>
                      </a:r>
                      <a:endParaRPr lang="cs-CZ" sz="1600" b="1" i="0" u="none" strike="noStrike" dirty="0">
                        <a:solidFill>
                          <a:srgbClr val="92D05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>
                          <a:solidFill>
                            <a:srgbClr val="92D050"/>
                          </a:solidFill>
                          <a:effectLst/>
                        </a:rPr>
                        <a:t>9615</a:t>
                      </a:r>
                      <a:endParaRPr lang="fr-FR" sz="1600" b="1" i="0" u="none" strike="noStrike" dirty="0">
                        <a:solidFill>
                          <a:srgbClr val="92D05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solidFill>
                            <a:srgbClr val="FFC000"/>
                          </a:solidFill>
                          <a:effectLst/>
                        </a:rPr>
                        <a:t>1247</a:t>
                      </a:r>
                      <a:endParaRPr lang="is-IS" sz="1600" b="1" i="0" u="none" strike="noStrike" dirty="0">
                        <a:solidFill>
                          <a:srgbClr val="FFC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solidFill>
                            <a:srgbClr val="FFC000"/>
                          </a:solidFill>
                          <a:effectLst/>
                        </a:rPr>
                        <a:t>1319</a:t>
                      </a:r>
                      <a:endParaRPr lang="is-IS" sz="1600" b="1" i="0" u="none" strike="noStrike" dirty="0">
                        <a:solidFill>
                          <a:srgbClr val="FFC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u="none" strike="noStrike" dirty="0">
                          <a:effectLst/>
                        </a:rPr>
                        <a:t>7315</a:t>
                      </a:r>
                      <a:endParaRPr lang="is-I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u="none" strike="noStrike" dirty="0">
                          <a:effectLst/>
                        </a:rPr>
                        <a:t>7621</a:t>
                      </a:r>
                      <a:endParaRPr lang="is-I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12357</a:t>
                      </a:r>
                      <a:endParaRPr lang="is-IS" sz="1600" b="1" i="0" u="none" strike="noStrike" dirty="0">
                        <a:solidFill>
                          <a:srgbClr val="00B05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11231</a:t>
                      </a:r>
                      <a:endParaRPr lang="is-IS" sz="1600" b="1" i="0" u="none" strike="noStrike" dirty="0">
                        <a:solidFill>
                          <a:srgbClr val="00B05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126">
                <a:tc>
                  <a:txBody>
                    <a:bodyPr/>
                    <a:lstStyle/>
                    <a:p>
                      <a:pPr algn="l" fontAlgn="ctr"/>
                      <a:r>
                        <a:rPr lang="fr-FR" sz="1600" u="none" strike="noStrike" dirty="0">
                          <a:effectLst/>
                        </a:rPr>
                        <a:t> </a:t>
                      </a:r>
                      <a:r>
                        <a:rPr lang="fr-FR" sz="1600" b="1" u="none" strike="noStrike" dirty="0" err="1">
                          <a:solidFill>
                            <a:srgbClr val="00B0F0"/>
                          </a:solidFill>
                          <a:effectLst/>
                        </a:rPr>
                        <a:t>Eggplant</a:t>
                      </a:r>
                      <a:endParaRPr lang="fr-FR" sz="1600" b="1" i="0" u="none" strike="noStrike" dirty="0">
                        <a:solidFill>
                          <a:srgbClr val="00B0F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600" b="1" u="none" strike="noStrike">
                          <a:solidFill>
                            <a:srgbClr val="92D050"/>
                          </a:solidFill>
                          <a:effectLst/>
                        </a:rPr>
                        <a:t>18865</a:t>
                      </a:r>
                      <a:endParaRPr lang="fi-FI" sz="1600" b="1" i="0" u="none" strike="noStrike">
                        <a:solidFill>
                          <a:srgbClr val="92D05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solidFill>
                            <a:srgbClr val="92D050"/>
                          </a:solidFill>
                          <a:effectLst/>
                        </a:rPr>
                        <a:t>26878</a:t>
                      </a:r>
                      <a:endParaRPr lang="is-IS" sz="1600" b="1" i="0" u="none" strike="noStrike" dirty="0">
                        <a:solidFill>
                          <a:srgbClr val="92D05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solidFill>
                            <a:srgbClr val="FFC000"/>
                          </a:solidFill>
                          <a:effectLst/>
                        </a:rPr>
                        <a:t>2036</a:t>
                      </a:r>
                      <a:endParaRPr lang="is-IS" sz="1600" b="1" i="0" u="none" strike="noStrike" dirty="0">
                        <a:solidFill>
                          <a:srgbClr val="FFC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>
                          <a:solidFill>
                            <a:srgbClr val="FFC000"/>
                          </a:solidFill>
                          <a:effectLst/>
                        </a:rPr>
                        <a:t>3385</a:t>
                      </a:r>
                      <a:endParaRPr lang="fr-FR" sz="1600" b="1" i="0" u="none" strike="noStrike" dirty="0">
                        <a:solidFill>
                          <a:srgbClr val="FFC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u="none" strike="noStrike" dirty="0">
                          <a:effectLst/>
                        </a:rPr>
                        <a:t>7191</a:t>
                      </a:r>
                      <a:endParaRPr lang="is-I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effectLst/>
                        </a:rPr>
                        <a:t>11450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solidFill>
                            <a:srgbClr val="00B050"/>
                          </a:solidFill>
                          <a:effectLst/>
                        </a:rPr>
                        <a:t>19227</a:t>
                      </a:r>
                      <a:endParaRPr lang="is-IS" sz="1600" b="1" i="0" u="none" strike="noStrike" dirty="0">
                        <a:solidFill>
                          <a:srgbClr val="00B05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27168</a:t>
                      </a:r>
                      <a:endParaRPr lang="is-IS" sz="1600" b="1" i="0" u="none" strike="noStrike" dirty="0">
                        <a:solidFill>
                          <a:srgbClr val="7030A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6162507"/>
              </p:ext>
            </p:extLst>
          </p:nvPr>
        </p:nvGraphicFramePr>
        <p:xfrm>
          <a:off x="392544" y="3979635"/>
          <a:ext cx="8206510" cy="21163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15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57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6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16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89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25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52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890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3525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0237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 err="1">
                          <a:effectLst/>
                        </a:rPr>
                        <a:t>Benefit</a:t>
                      </a:r>
                      <a:r>
                        <a:rPr lang="fr-FR" sz="1600" b="1" u="none" strike="noStrike" dirty="0">
                          <a:effectLst/>
                        </a:rPr>
                        <a:t> by </a:t>
                      </a:r>
                      <a:r>
                        <a:rPr lang="fr-FR" sz="1600" b="1" u="none" strike="noStrike" dirty="0" err="1">
                          <a:effectLst/>
                        </a:rPr>
                        <a:t>sex</a:t>
                      </a:r>
                      <a:r>
                        <a:rPr lang="fr-FR" sz="1600" b="1" u="none" strike="noStrike" dirty="0">
                          <a:effectLst/>
                        </a:rPr>
                        <a:t> (FCFA/ha)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 gridSpan="8">
                  <a:txBody>
                    <a:bodyPr/>
                    <a:lstStyle/>
                    <a:p>
                      <a:pPr algn="ctr" fontAlgn="ctr"/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2316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>
                          <a:effectLst/>
                        </a:rPr>
                        <a:t>T1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effectLst/>
                        </a:rPr>
                        <a:t>T2</a:t>
                      </a:r>
                      <a:endParaRPr lang="is-I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>
                          <a:effectLst/>
                        </a:rPr>
                        <a:t>T3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600" b="1" u="none" strike="noStrike" dirty="0">
                          <a:effectLst/>
                        </a:rPr>
                        <a:t>T4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33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>
                          <a:effectLst/>
                        </a:rPr>
                        <a:t>Men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 err="1">
                          <a:effectLst/>
                        </a:rPr>
                        <a:t>Women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>
                          <a:effectLst/>
                        </a:rPr>
                        <a:t>Men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 err="1">
                          <a:effectLst/>
                        </a:rPr>
                        <a:t>Women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>
                          <a:effectLst/>
                        </a:rPr>
                        <a:t>Men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 dirty="0" err="1">
                          <a:effectLst/>
                        </a:rPr>
                        <a:t>Women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>
                          <a:effectLst/>
                        </a:rPr>
                        <a:t>Men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u="none" strike="noStrike">
                          <a:effectLst/>
                        </a:rPr>
                        <a:t>Women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33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600" b="1" u="none" strike="noStrike" dirty="0" err="1">
                          <a:solidFill>
                            <a:srgbClr val="00B0F0"/>
                          </a:solidFill>
                          <a:effectLst/>
                        </a:rPr>
                        <a:t>Tomato</a:t>
                      </a:r>
                      <a:endParaRPr lang="fr-FR" sz="1600" b="1" i="0" u="none" strike="noStrike" dirty="0">
                        <a:solidFill>
                          <a:srgbClr val="00B0F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is-IS" sz="1600" b="1" u="none" strike="noStrike" kern="1200" dirty="0">
                          <a:solidFill>
                            <a:srgbClr val="92D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5485240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is-IS" sz="1600" b="1" u="none" strike="noStrike" kern="1200" dirty="0">
                          <a:solidFill>
                            <a:srgbClr val="92D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4141644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solidFill>
                            <a:srgbClr val="FFC000"/>
                          </a:solidFill>
                          <a:effectLst/>
                        </a:rPr>
                        <a:t>702044</a:t>
                      </a:r>
                      <a:endParaRPr lang="is-IS" sz="1600" b="1" i="0" u="none" strike="noStrike" dirty="0">
                        <a:solidFill>
                          <a:srgbClr val="FFC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solidFill>
                            <a:srgbClr val="FFC000"/>
                          </a:solidFill>
                          <a:effectLst/>
                        </a:rPr>
                        <a:t>570675</a:t>
                      </a:r>
                      <a:endParaRPr lang="is-IS" sz="1600" b="1" i="0" u="none" strike="noStrike" dirty="0">
                        <a:solidFill>
                          <a:srgbClr val="FFC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u="none" strike="noStrike" dirty="0">
                          <a:effectLst/>
                        </a:rPr>
                        <a:t>1978676</a:t>
                      </a:r>
                      <a:endParaRPr lang="is-I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600" u="none" strike="noStrike" dirty="0">
                          <a:effectLst/>
                        </a:rPr>
                        <a:t>1988733</a:t>
                      </a:r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solidFill>
                            <a:srgbClr val="00B0F0"/>
                          </a:solidFill>
                          <a:effectLst/>
                        </a:rPr>
                        <a:t>6273709</a:t>
                      </a:r>
                      <a:endParaRPr lang="is-IS" sz="1600" b="1" i="0" u="none" strike="noStrike" dirty="0">
                        <a:solidFill>
                          <a:srgbClr val="00B0F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0" u="none" strike="noStrike" dirty="0">
                          <a:solidFill>
                            <a:srgbClr val="00B050"/>
                          </a:solidFill>
                          <a:effectLst/>
                        </a:rPr>
                        <a:t>5192288</a:t>
                      </a:r>
                      <a:endParaRPr lang="is-IS" sz="16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33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600" u="none" strike="noStrike">
                          <a:effectLst/>
                        </a:rPr>
                        <a:t>Okra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is-IS" sz="1600" b="1" u="none" strike="noStrike" kern="1200" dirty="0">
                          <a:solidFill>
                            <a:srgbClr val="92D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4530972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is-IS" sz="1600" b="1" u="none" strike="noStrike" kern="1200" dirty="0">
                          <a:solidFill>
                            <a:srgbClr val="92D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2280478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>
                          <a:solidFill>
                            <a:srgbClr val="FFC000"/>
                          </a:solidFill>
                          <a:effectLst/>
                        </a:rPr>
                        <a:t>353432</a:t>
                      </a:r>
                      <a:endParaRPr lang="is-IS" sz="1600" b="1" i="0" u="none" strike="noStrike">
                        <a:solidFill>
                          <a:srgbClr val="FFC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solidFill>
                            <a:srgbClr val="FFC000"/>
                          </a:solidFill>
                          <a:effectLst/>
                        </a:rPr>
                        <a:t>269458</a:t>
                      </a:r>
                      <a:endParaRPr lang="is-IS" sz="1600" b="1" i="0" u="none" strike="noStrike" dirty="0">
                        <a:solidFill>
                          <a:srgbClr val="FFC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effectLst/>
                        </a:rPr>
                        <a:t>1369471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u="none" strike="noStrike" dirty="0">
                          <a:effectLst/>
                        </a:rPr>
                        <a:t>1208742</a:t>
                      </a:r>
                      <a:endParaRPr lang="is-I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u="none" strike="noStrike" dirty="0">
                          <a:solidFill>
                            <a:srgbClr val="00B050"/>
                          </a:solidFill>
                          <a:effectLst/>
                        </a:rPr>
                        <a:t>4945154</a:t>
                      </a:r>
                      <a:endParaRPr lang="cs-CZ" sz="16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0" u="none" strike="noStrike" dirty="0">
                          <a:solidFill>
                            <a:srgbClr val="00B050"/>
                          </a:solidFill>
                          <a:effectLst/>
                        </a:rPr>
                        <a:t>3353292</a:t>
                      </a:r>
                      <a:endParaRPr lang="is-IS" sz="16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33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600" u="none" strike="noStrike">
                          <a:effectLst/>
                        </a:rPr>
                        <a:t> Chili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fi-FI" sz="1600" b="1" u="none" strike="noStrike" kern="1200">
                          <a:solidFill>
                            <a:srgbClr val="92D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5177188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is-IS" sz="1600" b="1" u="none" strike="noStrike" kern="1200" dirty="0">
                          <a:solidFill>
                            <a:srgbClr val="92D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3909011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>
                          <a:solidFill>
                            <a:srgbClr val="FFC000"/>
                          </a:solidFill>
                          <a:effectLst/>
                        </a:rPr>
                        <a:t>381358</a:t>
                      </a:r>
                      <a:endParaRPr lang="is-IS" sz="1600" b="1" i="0" u="none" strike="noStrike">
                        <a:solidFill>
                          <a:srgbClr val="FFC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solidFill>
                            <a:srgbClr val="FFC000"/>
                          </a:solidFill>
                          <a:effectLst/>
                        </a:rPr>
                        <a:t>454246</a:t>
                      </a:r>
                      <a:endParaRPr lang="is-IS" sz="1600" b="1" i="0" u="none" strike="noStrike" dirty="0">
                        <a:solidFill>
                          <a:srgbClr val="FFC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i-FI" sz="1600" u="none" strike="noStrike">
                          <a:effectLst/>
                        </a:rPr>
                        <a:t>3394487</a:t>
                      </a:r>
                      <a:endParaRPr lang="fi-FI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u="none" strike="noStrike" dirty="0">
                          <a:effectLst/>
                        </a:rPr>
                        <a:t>3806883</a:t>
                      </a:r>
                      <a:endParaRPr lang="is-I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0" u="none" strike="noStrike" dirty="0">
                          <a:solidFill>
                            <a:srgbClr val="00B050"/>
                          </a:solidFill>
                          <a:effectLst/>
                        </a:rPr>
                        <a:t>5731903</a:t>
                      </a:r>
                      <a:endParaRPr lang="is-IS" sz="16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solidFill>
                            <a:srgbClr val="00B0F0"/>
                          </a:solidFill>
                          <a:effectLst/>
                        </a:rPr>
                        <a:t>5590978</a:t>
                      </a:r>
                      <a:endParaRPr lang="is-IS" sz="1600" b="1" i="0" u="none" strike="noStrike" dirty="0">
                        <a:solidFill>
                          <a:srgbClr val="00B0F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33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600" u="none" strike="noStrike" dirty="0">
                          <a:effectLst/>
                        </a:rPr>
                        <a:t> </a:t>
                      </a:r>
                      <a:r>
                        <a:rPr lang="fr-FR" sz="1600" b="1" u="none" strike="noStrike" dirty="0" err="1">
                          <a:solidFill>
                            <a:srgbClr val="00B0F0"/>
                          </a:solidFill>
                          <a:effectLst/>
                        </a:rPr>
                        <a:t>Eggplant</a:t>
                      </a:r>
                      <a:endParaRPr lang="fr-FR" sz="1600" b="1" i="0" u="none" strike="noStrike" dirty="0">
                        <a:solidFill>
                          <a:srgbClr val="00B0F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is-IS" sz="1600" b="1" u="none" strike="noStrike" kern="1200">
                          <a:solidFill>
                            <a:srgbClr val="92D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2489327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is-IS" sz="1600" b="1" u="none" strike="noStrike" kern="1200" dirty="0">
                          <a:solidFill>
                            <a:srgbClr val="92D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4665927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>
                          <a:solidFill>
                            <a:srgbClr val="FFC000"/>
                          </a:solidFill>
                          <a:effectLst/>
                        </a:rPr>
                        <a:t>171606</a:t>
                      </a:r>
                      <a:endParaRPr lang="is-IS" sz="1600" b="1" i="0" u="none" strike="noStrike">
                        <a:solidFill>
                          <a:srgbClr val="FFC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1" u="none" strike="noStrike" dirty="0">
                          <a:solidFill>
                            <a:srgbClr val="FFC000"/>
                          </a:solidFill>
                          <a:effectLst/>
                        </a:rPr>
                        <a:t>458054</a:t>
                      </a:r>
                      <a:endParaRPr lang="is-IS" sz="1600" b="1" i="0" u="none" strike="noStrike" dirty="0">
                        <a:solidFill>
                          <a:srgbClr val="FFC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u="none" strike="noStrike">
                          <a:effectLst/>
                        </a:rPr>
                        <a:t>1043085</a:t>
                      </a:r>
                      <a:endParaRPr lang="is-I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effectLst/>
                        </a:rPr>
                        <a:t>1895884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u="none" strike="noStrike" dirty="0">
                          <a:solidFill>
                            <a:srgbClr val="00B050"/>
                          </a:solidFill>
                          <a:effectLst/>
                        </a:rPr>
                        <a:t>3556749</a:t>
                      </a:r>
                      <a:endParaRPr lang="cs-CZ" sz="1600" b="0" i="0" u="none" strike="noStrike" dirty="0">
                        <a:solidFill>
                          <a:srgbClr val="00B05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u="none" strike="noStrike" dirty="0">
                          <a:solidFill>
                            <a:srgbClr val="7030A0"/>
                          </a:solidFill>
                          <a:effectLst/>
                        </a:rPr>
                        <a:t>5294369</a:t>
                      </a:r>
                      <a:endParaRPr lang="cs-CZ" sz="1600" b="1" i="0" u="none" strike="noStrike" dirty="0">
                        <a:solidFill>
                          <a:srgbClr val="7030A0"/>
                        </a:solidFill>
                        <a:effectLst/>
                        <a:latin typeface="Times New Roman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04800" y="6321136"/>
            <a:ext cx="8686800" cy="400110"/>
          </a:xfrm>
          <a:prstGeom prst="rect">
            <a:avLst/>
          </a:prstGeom>
          <a:solidFill>
            <a:srgbClr val="CBF5DC"/>
          </a:solidFill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00B050"/>
                </a:solidFill>
              </a:rPr>
              <a:t>The best technology </a:t>
            </a:r>
            <a:r>
              <a:rPr lang="en-GB" sz="2000" dirty="0" smtClean="0">
                <a:solidFill>
                  <a:srgbClr val="00B050"/>
                </a:solidFill>
              </a:rPr>
              <a:t>identified was intercropping </a:t>
            </a:r>
            <a:r>
              <a:rPr lang="en-GB" sz="2000" dirty="0">
                <a:solidFill>
                  <a:srgbClr val="00B050"/>
                </a:solidFill>
              </a:rPr>
              <a:t>75% </a:t>
            </a:r>
            <a:r>
              <a:rPr lang="en-GB" sz="2000" dirty="0" smtClean="0">
                <a:solidFill>
                  <a:srgbClr val="00B050"/>
                </a:solidFill>
              </a:rPr>
              <a:t>Vegetable </a:t>
            </a:r>
            <a:r>
              <a:rPr lang="en-GB" sz="2000" dirty="0">
                <a:solidFill>
                  <a:srgbClr val="00B050"/>
                </a:solidFill>
              </a:rPr>
              <a:t>and 25% </a:t>
            </a:r>
            <a:r>
              <a:rPr lang="en-GB" sz="2000" dirty="0" smtClean="0">
                <a:solidFill>
                  <a:srgbClr val="00B050"/>
                </a:solidFill>
              </a:rPr>
              <a:t>Maize</a:t>
            </a:r>
            <a:endParaRPr lang="fr-FR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81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52400" y="1823026"/>
            <a:ext cx="5791200" cy="1605973"/>
          </a:xfrm>
        </p:spPr>
        <p:txBody>
          <a:bodyPr/>
          <a:lstStyle/>
          <a:p>
            <a:pPr marL="457200" lvl="0" indent="-342900">
              <a:buFont typeface="Arial" panose="020B0604020202020204" pitchFamily="34" charset="0"/>
              <a:buChar char="•"/>
            </a:pPr>
            <a:r>
              <a:rPr lang="en-GB" sz="1600" dirty="0"/>
              <a:t>Community mobilization</a:t>
            </a:r>
          </a:p>
          <a:p>
            <a:pPr marL="457200" lvl="0" indent="-342900">
              <a:buFont typeface="Arial" panose="020B0604020202020204" pitchFamily="34" charset="0"/>
              <a:buChar char="•"/>
            </a:pPr>
            <a:r>
              <a:rPr lang="en-GB" sz="1600" dirty="0"/>
              <a:t>Harmonization of implemented activities under the leadership of site coordinators, and in close collaboration with partner institutions and farmers.</a:t>
            </a:r>
            <a:endParaRPr lang="fr-FR" sz="1600" dirty="0"/>
          </a:p>
          <a:p>
            <a:pPr marL="457200" lvl="0" indent="-342900">
              <a:buFont typeface="Arial" panose="020B0604020202020204" pitchFamily="34" charset="0"/>
              <a:buChar char="•"/>
            </a:pPr>
            <a:r>
              <a:rPr lang="en-GB" sz="1600" dirty="0"/>
              <a:t>Distribution of plots in the technology parks for various research activities.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 txBox="1">
            <a:spLocks/>
          </p:cNvSpPr>
          <p:nvPr/>
        </p:nvSpPr>
        <p:spPr>
          <a:xfrm>
            <a:off x="121227" y="3581400"/>
            <a:ext cx="5853545" cy="2743200"/>
          </a:xfrm>
          <a:prstGeom prst="rect">
            <a:avLst/>
          </a:prstGeom>
        </p:spPr>
        <p:txBody>
          <a:bodyPr/>
          <a:lstStyle>
            <a:lvl1pPr marL="114300" indent="0" algn="l" defTabSz="914400" rtl="0" eaLnBrk="1" latinLnBrk="0" hangingPunct="1">
              <a:spcBef>
                <a:spcPct val="20000"/>
              </a:spcBef>
              <a:buClr>
                <a:srgbClr val="712123"/>
              </a:buClr>
              <a:buFont typeface="Wingdings" pitchFamily="2" charset="2"/>
              <a:buNone/>
              <a:defRPr sz="4400" kern="1200">
                <a:solidFill>
                  <a:schemeClr val="tx1"/>
                </a:solidFill>
                <a:latin typeface="Gill Sans" pitchFamily="34" charset="0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rgbClr val="712123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rgbClr val="71212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rgbClr val="712123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rgbClr val="712123"/>
              </a:buClr>
              <a:buFont typeface="Wingdings" pitchFamily="2" charset="2"/>
              <a:buChar char="§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 dirty="0" smtClean="0">
                <a:solidFill>
                  <a:schemeClr val="accent4"/>
                </a:solidFill>
              </a:rPr>
              <a:t>Six multi stakeholder platform meetings in </a:t>
            </a:r>
            <a:r>
              <a:rPr lang="en-GB" sz="1600" dirty="0" err="1">
                <a:solidFill>
                  <a:schemeClr val="accent4"/>
                </a:solidFill>
              </a:rPr>
              <a:t>Koutiala</a:t>
            </a:r>
            <a:r>
              <a:rPr lang="en-GB" sz="1600" dirty="0">
                <a:solidFill>
                  <a:schemeClr val="accent4"/>
                </a:solidFill>
              </a:rPr>
              <a:t> and </a:t>
            </a:r>
            <a:r>
              <a:rPr lang="en-GB" sz="1600" dirty="0" err="1" smtClean="0">
                <a:solidFill>
                  <a:schemeClr val="accent4"/>
                </a:solidFill>
              </a:rPr>
              <a:t>Bougouni</a:t>
            </a:r>
            <a:endParaRPr lang="en-GB" sz="1600" dirty="0" smtClean="0">
              <a:solidFill>
                <a:schemeClr val="accent4"/>
              </a:solidFill>
            </a:endParaRPr>
          </a:p>
          <a:p>
            <a:pPr marL="400050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Two </a:t>
            </a:r>
            <a:r>
              <a:rPr lang="en-GB" sz="1600" dirty="0"/>
              <a:t>at </a:t>
            </a:r>
            <a:r>
              <a:rPr lang="en-GB" sz="1600" dirty="0" smtClean="0"/>
              <a:t>district </a:t>
            </a:r>
            <a:r>
              <a:rPr lang="en-GB" sz="1600" dirty="0"/>
              <a:t>level (</a:t>
            </a:r>
            <a:r>
              <a:rPr lang="en-GB" sz="1600" dirty="0" err="1"/>
              <a:t>Bougouni</a:t>
            </a:r>
            <a:r>
              <a:rPr lang="en-GB" sz="1600" dirty="0"/>
              <a:t> and </a:t>
            </a:r>
            <a:r>
              <a:rPr lang="en-GB" sz="1600" dirty="0" err="1"/>
              <a:t>Koutiala</a:t>
            </a:r>
            <a:r>
              <a:rPr lang="en-GB" sz="1600" dirty="0" smtClean="0"/>
              <a:t>)</a:t>
            </a:r>
          </a:p>
          <a:p>
            <a:pPr marL="400050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Four </a:t>
            </a:r>
            <a:r>
              <a:rPr lang="en-GB" sz="1600" dirty="0"/>
              <a:t>at the commune level (</a:t>
            </a:r>
            <a:r>
              <a:rPr lang="en-GB" sz="1600" dirty="0" err="1"/>
              <a:t>Flola</a:t>
            </a:r>
            <a:r>
              <a:rPr lang="en-GB" sz="1600" dirty="0"/>
              <a:t>, Madina, </a:t>
            </a:r>
            <a:r>
              <a:rPr lang="en-GB" sz="1600" dirty="0" err="1"/>
              <a:t>Msesesba</a:t>
            </a:r>
            <a:r>
              <a:rPr lang="en-GB" sz="1600" dirty="0"/>
              <a:t> and </a:t>
            </a:r>
            <a:r>
              <a:rPr lang="en-GB" sz="1600" dirty="0" err="1"/>
              <a:t>Ngolonianasso</a:t>
            </a:r>
            <a:r>
              <a:rPr lang="en-GB" sz="1600" dirty="0"/>
              <a:t>). </a:t>
            </a:r>
            <a:endParaRPr lang="en-GB" sz="1600" dirty="0" smtClean="0"/>
          </a:p>
          <a:p>
            <a:pPr marL="400050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r>
              <a:rPr lang="en-GB" sz="1600" dirty="0" smtClean="0">
                <a:solidFill>
                  <a:schemeClr val="accent4"/>
                </a:solidFill>
              </a:rPr>
              <a:t>Purpose of the meeting: </a:t>
            </a:r>
            <a:endParaRPr lang="fr-FR" sz="1600" dirty="0">
              <a:solidFill>
                <a:schemeClr val="accent4"/>
              </a:solidFill>
            </a:endParaRPr>
          </a:p>
          <a:p>
            <a:pPr marL="400050" lvl="0" indent="-285750">
              <a:buFont typeface="Arial" panose="020B0604020202020204" pitchFamily="34" charset="0"/>
              <a:buChar char="•"/>
            </a:pPr>
            <a:r>
              <a:rPr lang="en-GB" sz="1600" dirty="0"/>
              <a:t>Review </a:t>
            </a:r>
            <a:r>
              <a:rPr lang="en-GB" sz="1600" dirty="0" smtClean="0"/>
              <a:t>of planned activities</a:t>
            </a:r>
          </a:p>
          <a:p>
            <a:pPr marL="400050" lvl="0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Information exchange regarding training needs, community mobilization and scaling out strategies.</a:t>
            </a:r>
            <a:endParaRPr lang="fr-FR" sz="1600" dirty="0"/>
          </a:p>
          <a:p>
            <a:pPr marL="400050" lvl="0" indent="-285750">
              <a:buFont typeface="Arial" panose="020B0604020202020204" pitchFamily="34" charset="0"/>
              <a:buChar char="•"/>
            </a:pPr>
            <a:r>
              <a:rPr lang="en-GB" sz="1600" dirty="0" smtClean="0"/>
              <a:t>Identification of roles of each partner and coordination. </a:t>
            </a:r>
            <a:endParaRPr lang="fr-FR" sz="1600" dirty="0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 txBox="1">
            <a:spLocks/>
          </p:cNvSpPr>
          <p:nvPr/>
        </p:nvSpPr>
        <p:spPr>
          <a:xfrm>
            <a:off x="277091" y="1409700"/>
            <a:ext cx="1676400" cy="38100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marL="114300" indent="0" algn="l" defTabSz="914400" rtl="0" eaLnBrk="1" latinLnBrk="0" hangingPunct="1">
              <a:spcBef>
                <a:spcPct val="20000"/>
              </a:spcBef>
              <a:buClr>
                <a:srgbClr val="712123"/>
              </a:buClr>
              <a:buFont typeface="Wingdings" pitchFamily="2" charset="2"/>
              <a:buNone/>
              <a:defRPr sz="4400" kern="1200">
                <a:solidFill>
                  <a:schemeClr val="tx1"/>
                </a:solidFill>
                <a:latin typeface="Gill Sans" pitchFamily="34" charset="0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rgbClr val="712123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rgbClr val="71212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rgbClr val="712123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rgbClr val="712123"/>
              </a:buClr>
              <a:buFont typeface="Wingdings" pitchFamily="2" charset="2"/>
              <a:buChar char="§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/>
              <a:t>Main task</a:t>
            </a:r>
            <a:endParaRPr lang="fr-FR" sz="2000" dirty="0"/>
          </a:p>
        </p:txBody>
      </p:sp>
      <p:pic>
        <p:nvPicPr>
          <p:cNvPr id="8" name="Image 2" descr="C:\Users\PIERRE\Desktop\Ph renc AR\IMG_173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5182" y="2458199"/>
            <a:ext cx="2971800" cy="224640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 3" descr="C:\Users\PIERRE\Desktop\Ph renc AR\IMG_174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5182" y="4876800"/>
            <a:ext cx="2971800" cy="1842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age 56" descr="C:\Users\PIERRE\Desktop\Ph renc AR\IMG_173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46050"/>
            <a:ext cx="3043382" cy="2139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709724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F5806B-494D-3E4F-91E8-63E95D34F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024817"/>
              </p:ext>
            </p:extLst>
          </p:nvPr>
        </p:nvGraphicFramePr>
        <p:xfrm>
          <a:off x="152400" y="76200"/>
          <a:ext cx="8763000" cy="66966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9800">
                  <a:extLst>
                    <a:ext uri="{9D8B030D-6E8A-4147-A177-3AD203B41FA5}">
                      <a16:colId xmlns:a16="http://schemas.microsoft.com/office/drawing/2014/main" val="646009280"/>
                    </a:ext>
                  </a:extLst>
                </a:gridCol>
                <a:gridCol w="309563">
                  <a:extLst>
                    <a:ext uri="{9D8B030D-6E8A-4147-A177-3AD203B41FA5}">
                      <a16:colId xmlns:a16="http://schemas.microsoft.com/office/drawing/2014/main" val="1650091306"/>
                    </a:ext>
                  </a:extLst>
                </a:gridCol>
                <a:gridCol w="3121818">
                  <a:extLst>
                    <a:ext uri="{9D8B030D-6E8A-4147-A177-3AD203B41FA5}">
                      <a16:colId xmlns:a16="http://schemas.microsoft.com/office/drawing/2014/main" val="100015059"/>
                    </a:ext>
                  </a:extLst>
                </a:gridCol>
                <a:gridCol w="912019">
                  <a:extLst>
                    <a:ext uri="{9D8B030D-6E8A-4147-A177-3AD203B41FA5}">
                      <a16:colId xmlns:a16="http://schemas.microsoft.com/office/drawing/2014/main" val="456250825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1587143714"/>
                    </a:ext>
                  </a:extLst>
                </a:gridCol>
              </a:tblGrid>
              <a:tr h="477013"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Outcome no._ </a:t>
                      </a:r>
                      <a:r>
                        <a:rPr lang="en-US" sz="1400" dirty="0" smtClean="0"/>
                        <a:t>4_  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Output no._ </a:t>
                      </a:r>
                      <a:r>
                        <a:rPr lang="en-US" sz="1400" dirty="0" smtClean="0"/>
                        <a:t>4.1  </a:t>
                      </a:r>
                      <a:r>
                        <a:rPr lang="en-US" sz="1400" dirty="0"/>
                        <a:t>_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Activity no._ </a:t>
                      </a:r>
                      <a:r>
                        <a:rPr lang="en-US" sz="1400" dirty="0" smtClean="0"/>
                        <a:t>4.1.1_ 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5229905"/>
                  </a:ext>
                </a:extLst>
              </a:tr>
              <a:tr h="496811">
                <a:tc>
                  <a:txBody>
                    <a:bodyPr/>
                    <a:lstStyle/>
                    <a:p>
                      <a:r>
                        <a:rPr lang="en-US" sz="1400" b="1" dirty="0"/>
                        <a:t>Sub-activity title 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MA4411-17: Operation of four technology parks as hubs for research and dissemination in </a:t>
                      </a:r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Bougouni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Koutiala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60256"/>
                  </a:ext>
                </a:extLst>
              </a:tr>
              <a:tr h="452627">
                <a:tc>
                  <a:txBody>
                    <a:bodyPr/>
                    <a:lstStyle/>
                    <a:p>
                      <a:r>
                        <a:rPr lang="en-US" sz="1400" b="1" dirty="0"/>
                        <a:t>Location/sites </a:t>
                      </a:r>
                    </a:p>
                    <a:p>
                      <a:r>
                        <a:rPr lang="en-US" sz="1400" b="1" dirty="0"/>
                        <a:t>for sub-activity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Koutiala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Bougouni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296291"/>
                  </a:ext>
                </a:extLst>
              </a:tr>
              <a:tr h="550328">
                <a:tc>
                  <a:txBody>
                    <a:bodyPr/>
                    <a:lstStyle/>
                    <a:p>
                      <a:r>
                        <a:rPr lang="en-US" sz="1400" b="1" dirty="0"/>
                        <a:t>Implementation timeframe (start/end date)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April 2017 to March 2018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65395"/>
                  </a:ext>
                </a:extLst>
              </a:tr>
              <a:tr h="1490434">
                <a:tc>
                  <a:txBody>
                    <a:bodyPr/>
                    <a:lstStyle/>
                    <a:p>
                      <a:r>
                        <a:rPr lang="en-US" sz="1400" b="1" dirty="0"/>
                        <a:t>Deliverables achieved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lvl="0"/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Reports: </a:t>
                      </a: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Improved management of crop varieties and agronomic techniques</a:t>
                      </a: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Integrated Soil Fertility and </a:t>
                      </a:r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Striga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Management</a:t>
                      </a: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Cultural techniques (weeding, fertilizer application).</a:t>
                      </a:r>
                      <a:endParaRPr lang="fr-F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Improved compost practices with cotton stem and reduced labour.</a:t>
                      </a:r>
                      <a:endParaRPr lang="fr-F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dirty="0" smtClean="0"/>
                        <a:t>Reports:</a:t>
                      </a: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Improved animal feeding.</a:t>
                      </a:r>
                      <a:endParaRPr lang="fr-F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Climate Smart Agricultural (CSA) practices.</a:t>
                      </a:r>
                      <a:endParaRPr lang="fr-F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860269"/>
                  </a:ext>
                </a:extLst>
              </a:tr>
              <a:tr h="894261">
                <a:tc>
                  <a:txBody>
                    <a:bodyPr/>
                    <a:lstStyle/>
                    <a:p>
                      <a:r>
                        <a:rPr lang="en-US" sz="1400" b="1" dirty="0"/>
                        <a:t>S.I. domain and indicators for which data was collected – indicate metric and scale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Productivity: Yield and Biomass (Kg/ha) at plot level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Environmental: Soil moisture, runoff, erosion rate and water level at plot level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9533273"/>
                  </a:ext>
                </a:extLst>
              </a:tr>
              <a:tr h="894261">
                <a:tc>
                  <a:txBody>
                    <a:bodyPr/>
                    <a:lstStyle/>
                    <a:p>
                      <a:r>
                        <a:rPr lang="en-US" sz="1400" b="1" dirty="0"/>
                        <a:t>Research team involved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Birhanu Zemadim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Ramadjita Tabo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Bougouna Sogoba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Mahamadou Dicko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 Karamoko Traore</a:t>
                      </a:r>
                    </a:p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6.</a:t>
                      </a: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Kalifa Traore</a:t>
                      </a:r>
                    </a:p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7. Felix Badolo</a:t>
                      </a:r>
                    </a:p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8.</a:t>
                      </a: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John</a:t>
                      </a: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Nzungize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2771777"/>
                  </a:ext>
                </a:extLst>
              </a:tr>
              <a:tr h="10929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Farming systems research perspective (how this work links with other sub-activities)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Integrated</a:t>
                      </a: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management of research activities: land, water, tree, crops, soil etc..</a:t>
                      </a:r>
                      <a:endParaRPr lang="en-GB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Training and outreach on best bet technologies.</a:t>
                      </a: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Sustainable intensification of practices; composting, drip</a:t>
                      </a:r>
                      <a:r>
                        <a:rPr lang="en-GB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irrigation systems, improved cultivars.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 Participatory research and methodologies on dissemination of technologies in farmers field.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71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18851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6199" y="1061182"/>
            <a:ext cx="5334000" cy="2876172"/>
          </a:xfrm>
          <a:prstGeom prst="rect">
            <a:avLst/>
          </a:prstGeom>
          <a:solidFill>
            <a:srgbClr val="CBF5DC"/>
          </a:solidFill>
          <a:ln>
            <a:solidFill>
              <a:srgbClr val="156635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GB" dirty="0" smtClean="0">
                <a:solidFill>
                  <a:srgbClr val="7030A0"/>
                </a:solidFill>
              </a:rPr>
              <a:t>Technology Improvement: Research and co-learning</a:t>
            </a:r>
          </a:p>
          <a:p>
            <a:pPr>
              <a:lnSpc>
                <a:spcPct val="115000"/>
              </a:lnSpc>
            </a:pPr>
            <a:r>
              <a:rPr lang="en-GB" dirty="0" smtClean="0">
                <a:solidFill>
                  <a:srgbClr val="00B050"/>
                </a:solidFill>
              </a:rPr>
              <a:t>Integrated crop management technologies</a:t>
            </a:r>
          </a:p>
          <a:p>
            <a:pPr>
              <a:lnSpc>
                <a:spcPct val="115000"/>
              </a:lnSpc>
            </a:pPr>
            <a:r>
              <a:rPr lang="en-GB" dirty="0" smtClean="0"/>
              <a:t>Contour </a:t>
            </a:r>
            <a:r>
              <a:rPr lang="en-GB" dirty="0" err="1"/>
              <a:t>bunding</a:t>
            </a:r>
            <a:r>
              <a:rPr lang="en-GB" dirty="0"/>
              <a:t> </a:t>
            </a:r>
            <a:r>
              <a:rPr lang="en-GB" dirty="0" smtClean="0"/>
              <a:t>with </a:t>
            </a:r>
            <a:r>
              <a:rPr lang="en-GB" dirty="0"/>
              <a:t>fast growing tree </a:t>
            </a:r>
            <a:r>
              <a:rPr lang="en-GB" dirty="0" smtClean="0"/>
              <a:t>species</a:t>
            </a:r>
          </a:p>
          <a:p>
            <a:pPr>
              <a:lnSpc>
                <a:spcPct val="115000"/>
              </a:lnSpc>
            </a:pPr>
            <a:r>
              <a:rPr lang="en-GB" dirty="0"/>
              <a:t>Split plot to test fertilizer options</a:t>
            </a:r>
            <a:endParaRPr lang="fr-FR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endParaRPr lang="en-GB" dirty="0" smtClean="0"/>
          </a:p>
          <a:p>
            <a:pPr>
              <a:lnSpc>
                <a:spcPct val="115000"/>
              </a:lnSpc>
            </a:pPr>
            <a:r>
              <a:rPr lang="en-GB" dirty="0" smtClean="0">
                <a:solidFill>
                  <a:srgbClr val="00B050"/>
                </a:solidFill>
              </a:rPr>
              <a:t>Integrated crop improvement technologies</a:t>
            </a:r>
          </a:p>
          <a:p>
            <a:pPr>
              <a:lnSpc>
                <a:spcPct val="115000"/>
              </a:lnSpc>
            </a:pPr>
            <a:r>
              <a:rPr lang="en-US" dirty="0" smtClean="0"/>
              <a:t>Sorghum: Hybrid, </a:t>
            </a:r>
            <a:r>
              <a:rPr lang="en-GB" dirty="0" smtClean="0"/>
              <a:t>Dual- </a:t>
            </a:r>
            <a:r>
              <a:rPr lang="en-GB" dirty="0"/>
              <a:t>purpose </a:t>
            </a:r>
            <a:endParaRPr lang="en-US" dirty="0" smtClean="0"/>
          </a:p>
          <a:p>
            <a:pPr fontAlgn="b"/>
            <a:r>
              <a:rPr lang="en-US" dirty="0" smtClean="0"/>
              <a:t>Groundnut: High yielding</a:t>
            </a:r>
          </a:p>
          <a:p>
            <a:pPr fontAlgn="b"/>
            <a:r>
              <a:rPr lang="en-US" dirty="0" smtClean="0"/>
              <a:t>Cowpea: High yielding and fodder</a:t>
            </a: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5504873" y="679377"/>
            <a:ext cx="3486727" cy="3277820"/>
          </a:xfrm>
          <a:prstGeom prst="rect">
            <a:avLst/>
          </a:prstGeom>
          <a:solidFill>
            <a:srgbClr val="CBF5DC"/>
          </a:solidFill>
          <a:ln>
            <a:solidFill>
              <a:srgbClr val="156635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GB" dirty="0" smtClean="0">
                <a:solidFill>
                  <a:srgbClr val="7030A0"/>
                </a:solidFill>
              </a:rPr>
              <a:t>Capacity building and outreach activities</a:t>
            </a:r>
          </a:p>
          <a:p>
            <a:pPr>
              <a:lnSpc>
                <a:spcPct val="115000"/>
              </a:lnSpc>
            </a:pPr>
            <a:r>
              <a:rPr lang="en-GB" dirty="0" smtClean="0">
                <a:solidFill>
                  <a:srgbClr val="00B050"/>
                </a:solidFill>
              </a:rPr>
              <a:t>Agronomy</a:t>
            </a:r>
          </a:p>
          <a:p>
            <a:pPr>
              <a:lnSpc>
                <a:spcPct val="115000"/>
              </a:lnSpc>
            </a:pPr>
            <a:r>
              <a:rPr lang="en-US" dirty="0" smtClean="0"/>
              <a:t>Land and water management </a:t>
            </a:r>
          </a:p>
          <a:p>
            <a:pPr>
              <a:lnSpc>
                <a:spcPct val="115000"/>
              </a:lnSpc>
            </a:pPr>
            <a:r>
              <a:rPr lang="en-GB" dirty="0" smtClean="0"/>
              <a:t>Improved </a:t>
            </a:r>
            <a:r>
              <a:rPr lang="en-GB" dirty="0"/>
              <a:t>feed technological </a:t>
            </a:r>
            <a:r>
              <a:rPr lang="en-GB" dirty="0" smtClean="0"/>
              <a:t>practices</a:t>
            </a:r>
          </a:p>
          <a:p>
            <a:pPr>
              <a:lnSpc>
                <a:spcPct val="115000"/>
              </a:lnSpc>
            </a:pPr>
            <a:r>
              <a:rPr lang="en-GB" dirty="0">
                <a:solidFill>
                  <a:srgbClr val="7030A0"/>
                </a:solidFill>
              </a:rPr>
              <a:t>Implementation of </a:t>
            </a:r>
            <a:r>
              <a:rPr lang="en-GB" dirty="0" smtClean="0">
                <a:solidFill>
                  <a:srgbClr val="7030A0"/>
                </a:solidFill>
              </a:rPr>
              <a:t>innovative technologies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7030A0"/>
                </a:solidFill>
              </a:rPr>
              <a:t>Solar </a:t>
            </a:r>
            <a:r>
              <a:rPr lang="en-GB" dirty="0">
                <a:solidFill>
                  <a:srgbClr val="7030A0"/>
                </a:solidFill>
              </a:rPr>
              <a:t>pumped deep water </a:t>
            </a:r>
            <a:r>
              <a:rPr lang="en-GB" dirty="0" smtClean="0">
                <a:solidFill>
                  <a:srgbClr val="7030A0"/>
                </a:solidFill>
              </a:rPr>
              <a:t>wells.</a:t>
            </a: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7030A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Drip irrigation system</a:t>
            </a:r>
            <a:endParaRPr lang="fr-FR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80818" y="4028440"/>
            <a:ext cx="5405582" cy="1370965"/>
            <a:chOff x="80818" y="4028440"/>
            <a:chExt cx="5405582" cy="1370965"/>
          </a:xfrm>
        </p:grpSpPr>
        <p:pic>
          <p:nvPicPr>
            <p:cNvPr id="10" name="Image 24" descr="C:\Users\USER1\Desktop\Photos rapport 17-18\IMG_20171214_103431.jpg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818" y="4038600"/>
              <a:ext cx="1809115" cy="13608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Image 25" descr="C:\Users\USER1\Desktop\Photos rapport 17-18\IMG_20170928_095423.jpg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8497" y="4028440"/>
              <a:ext cx="1733550" cy="137096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Image 26" descr="C:\Users\USER1\Desktop\Photos rapport 17-18\IMG_20170928_095347.jpg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3500" y="4028441"/>
              <a:ext cx="1612900" cy="135636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199" y="5427114"/>
            <a:ext cx="1813733" cy="137667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58497" y="5490491"/>
            <a:ext cx="1733550" cy="127635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4038600"/>
            <a:ext cx="3429000" cy="2765186"/>
          </a:xfrm>
          <a:prstGeom prst="rect">
            <a:avLst/>
          </a:prstGeom>
        </p:spPr>
      </p:pic>
      <p:pic>
        <p:nvPicPr>
          <p:cNvPr id="18" name="Image 13" descr="C:\Users\USER1\Desktop\Photos_formation_IER\MADINA\20171214_103200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702" y="5399406"/>
            <a:ext cx="1629698" cy="13674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929544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75891" y="1905000"/>
            <a:ext cx="76200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156834"/>
                </a:solidFill>
                <a:latin typeface="Gill Sans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584642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F5806B-494D-3E4F-91E8-63E95D34F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067690"/>
              </p:ext>
            </p:extLst>
          </p:nvPr>
        </p:nvGraphicFramePr>
        <p:xfrm>
          <a:off x="25400" y="304800"/>
          <a:ext cx="8991600" cy="6345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646009280"/>
                    </a:ext>
                  </a:extLst>
                </a:gridCol>
                <a:gridCol w="299086">
                  <a:extLst>
                    <a:ext uri="{9D8B030D-6E8A-4147-A177-3AD203B41FA5}">
                      <a16:colId xmlns:a16="http://schemas.microsoft.com/office/drawing/2014/main" val="1650091306"/>
                    </a:ext>
                  </a:extLst>
                </a:gridCol>
                <a:gridCol w="3203258">
                  <a:extLst>
                    <a:ext uri="{9D8B030D-6E8A-4147-A177-3AD203B41FA5}">
                      <a16:colId xmlns:a16="http://schemas.microsoft.com/office/drawing/2014/main" val="100015059"/>
                    </a:ext>
                  </a:extLst>
                </a:gridCol>
                <a:gridCol w="3203256">
                  <a:extLst>
                    <a:ext uri="{9D8B030D-6E8A-4147-A177-3AD203B41FA5}">
                      <a16:colId xmlns:a16="http://schemas.microsoft.com/office/drawing/2014/main" val="456250825"/>
                    </a:ext>
                  </a:extLst>
                </a:gridCol>
              </a:tblGrid>
              <a:tr h="422692"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Outcome no</a:t>
                      </a:r>
                      <a:r>
                        <a:rPr lang="en-US" sz="1400" dirty="0" smtClean="0"/>
                        <a:t>._1 </a:t>
                      </a:r>
                      <a:r>
                        <a:rPr lang="en-US" sz="1400" dirty="0"/>
                        <a:t>_ 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Output no</a:t>
                      </a:r>
                      <a:r>
                        <a:rPr lang="en-US" sz="1400" dirty="0" smtClean="0"/>
                        <a:t>._1.1  </a:t>
                      </a:r>
                      <a:r>
                        <a:rPr lang="en-US" sz="1400" dirty="0"/>
                        <a:t>_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Activity no</a:t>
                      </a:r>
                      <a:r>
                        <a:rPr lang="en-US" sz="1400" dirty="0" smtClean="0"/>
                        <a:t>._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1.1.1</a:t>
                      </a:r>
                      <a:r>
                        <a:rPr lang="en-US" sz="1400" dirty="0" smtClean="0"/>
                        <a:t>_ </a:t>
                      </a:r>
                      <a:r>
                        <a:rPr lang="en-US" sz="1400" dirty="0"/>
                        <a:t>_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5229905"/>
                  </a:ext>
                </a:extLst>
              </a:tr>
              <a:tr h="504575">
                <a:tc>
                  <a:txBody>
                    <a:bodyPr/>
                    <a:lstStyle/>
                    <a:p>
                      <a:r>
                        <a:rPr lang="en-US" sz="1400" b="1" dirty="0"/>
                        <a:t>Sub-activity title 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MA1112-17: Development of crop simulation models using different fertility sources and climate model outputs to improve the productivity of sorghum.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60256"/>
                  </a:ext>
                </a:extLst>
              </a:tr>
              <a:tr h="504575">
                <a:tc>
                  <a:txBody>
                    <a:bodyPr/>
                    <a:lstStyle/>
                    <a:p>
                      <a:r>
                        <a:rPr lang="en-US" sz="1400" b="1" dirty="0"/>
                        <a:t>Location/sites </a:t>
                      </a:r>
                    </a:p>
                    <a:p>
                      <a:r>
                        <a:rPr lang="en-US" sz="1400" b="1" dirty="0"/>
                        <a:t>for sub-activity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Bamako, </a:t>
                      </a:r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Koutiala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Bougouni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296291"/>
                  </a:ext>
                </a:extLst>
              </a:tr>
              <a:tr h="504575">
                <a:tc>
                  <a:txBody>
                    <a:bodyPr/>
                    <a:lstStyle/>
                    <a:p>
                      <a:r>
                        <a:rPr lang="en-US" sz="1400" b="1" dirty="0"/>
                        <a:t>Implementation timeframe (start/end date)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April 2017 to March 2018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65395"/>
                  </a:ext>
                </a:extLst>
              </a:tr>
              <a:tr h="1147028">
                <a:tc>
                  <a:txBody>
                    <a:bodyPr/>
                    <a:lstStyle/>
                    <a:p>
                      <a:r>
                        <a:rPr lang="en-US" sz="1400" b="1" dirty="0"/>
                        <a:t>Deliverables achieved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Report on development of crop simulation models using different fertility sources.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Conference abstract: Modelling the Eﬀects of Climate Variability and Diﬀerent Fertilizer Sources on Growth and Yield of Sorghum in the </a:t>
                      </a:r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Sudanian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Zone of Mali.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860269"/>
                  </a:ext>
                </a:extLst>
              </a:tr>
              <a:tr h="1390868">
                <a:tc>
                  <a:txBody>
                    <a:bodyPr/>
                    <a:lstStyle/>
                    <a:p>
                      <a:r>
                        <a:rPr lang="en-US" sz="1400" b="1" dirty="0"/>
                        <a:t>S.I. domain and indicators for which data was collected – indicate metric and scale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Productivity:  Yield (k</a:t>
                      </a: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g/ha),</a:t>
                      </a:r>
                      <a:r>
                        <a:rPr lang="en-GB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biomass (kg/ha/season, coefficient of variability, distribution; Number of crops grown per year on a given plot (by crop), </a:t>
                      </a: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Environmental (s</a:t>
                      </a: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oil fertility, NPK, pH, OM at plot level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 Economic (net income per hectare at farm level).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 Social: R</a:t>
                      </a:r>
                      <a:r>
                        <a:rPr lang="en-GB" sz="1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anking</a:t>
                      </a: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of technologies, rating of technologies/treatments locally. </a:t>
                      </a:r>
                      <a:endParaRPr lang="en-US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9533273"/>
                  </a:ext>
                </a:extLst>
              </a:tr>
              <a:tr h="712341">
                <a:tc>
                  <a:txBody>
                    <a:bodyPr/>
                    <a:lstStyle/>
                    <a:p>
                      <a:r>
                        <a:rPr lang="en-US" sz="1400" b="1" dirty="0"/>
                        <a:t>Research team involved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Flouroso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Akinseye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Birhanu Zemadim</a:t>
                      </a: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Mahamadou Dicko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</a:t>
                      </a: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Oumar </a:t>
                      </a:r>
                      <a:r>
                        <a:rPr lang="en-US" sz="1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Samake</a:t>
                      </a:r>
                      <a:endParaRPr lang="en-US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</a:t>
                      </a: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Karamoko Traore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2771777"/>
                  </a:ext>
                </a:extLst>
              </a:tr>
              <a:tr h="10879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Farming systems research perspective (how this work links with other sub-activities)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Three different agro-ecologies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Different treatment options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 Climate forecasting:</a:t>
                      </a:r>
                      <a:r>
                        <a:rPr lang="en-US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seasonal rainfall, onset of growing season , length of growing season and forecasting temperature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71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092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29164" y="470079"/>
            <a:ext cx="8624487" cy="669296"/>
          </a:xfrm>
          <a:solidFill>
            <a:srgbClr val="FFFF00"/>
          </a:solidFill>
        </p:spPr>
        <p:txBody>
          <a:bodyPr/>
          <a:lstStyle/>
          <a:p>
            <a:pPr marL="0" algn="ctr"/>
            <a:r>
              <a:rPr lang="en-US" altLang="en-US" sz="1600" b="1" dirty="0" smtClean="0">
                <a:solidFill>
                  <a:srgbClr val="141414"/>
                </a:solidFill>
              </a:rPr>
              <a:t>Seasonal rainfall forecast under different </a:t>
            </a:r>
            <a:r>
              <a:rPr lang="en-US" altLang="en-US" sz="1600" b="1" dirty="0">
                <a:solidFill>
                  <a:srgbClr val="141414"/>
                </a:solidFill>
              </a:rPr>
              <a:t>moisture regime </a:t>
            </a:r>
            <a:endParaRPr lang="en-US" altLang="en-US" sz="1600" b="1" dirty="0" smtClean="0">
              <a:solidFill>
                <a:srgbClr val="141414"/>
              </a:solidFill>
            </a:endParaRPr>
          </a:p>
          <a:p>
            <a:pPr marL="0" algn="ctr"/>
            <a:r>
              <a:rPr lang="en-US" altLang="en-US" sz="1600" b="1" dirty="0" smtClean="0">
                <a:solidFill>
                  <a:srgbClr val="141414"/>
                </a:solidFill>
              </a:rPr>
              <a:t>(</a:t>
            </a:r>
            <a:r>
              <a:rPr lang="en-US" altLang="en-US" sz="1600" b="1" dirty="0">
                <a:solidFill>
                  <a:srgbClr val="141414"/>
                </a:solidFill>
              </a:rPr>
              <a:t>Koutiala, Bougouni and Bamako)</a:t>
            </a:r>
            <a:endParaRPr lang="en-GB" sz="1600" b="1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F829F23-5B13-46B6-BF8C-9F9FC34FE8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3910546"/>
            <a:ext cx="4676037" cy="25206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AB4A867-535F-4038-9D11-58DC2DA2B0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139376"/>
            <a:ext cx="4622302" cy="277116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A2BD459-4126-4096-93BC-ECB6DBAD7E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855" y="1183614"/>
            <a:ext cx="4500553" cy="272693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6570FB8-84E7-4444-B822-F10970146C39}"/>
              </a:ext>
            </a:extLst>
          </p:cNvPr>
          <p:cNvSpPr txBox="1"/>
          <p:nvPr/>
        </p:nvSpPr>
        <p:spPr>
          <a:xfrm>
            <a:off x="4828437" y="4222437"/>
            <a:ext cx="4205977" cy="233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1600" b="1" dirty="0" err="1" smtClean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Bougouni</a:t>
            </a:r>
            <a:r>
              <a:rPr lang="en-US" sz="1600" b="1" dirty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: </a:t>
            </a:r>
            <a:r>
              <a:rPr lang="en-US" sz="1600" dirty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Total seasonal rainfall increase (3), no change (1), Decrease (1</a:t>
            </a:r>
            <a:r>
              <a:rPr lang="en-US" sz="1600" dirty="0" smtClean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)</a:t>
            </a:r>
          </a:p>
          <a:p>
            <a:pPr algn="just">
              <a:defRPr/>
            </a:pPr>
            <a:endParaRPr lang="en-US" sz="1600" dirty="0" smtClean="0">
              <a:solidFill>
                <a:srgbClr val="141414"/>
              </a:solidFill>
              <a:latin typeface="Arial" charset="0"/>
              <a:ea typeface="MS PGothic" charset="0"/>
              <a:cs typeface="MS PGothic" charset="0"/>
            </a:endParaRPr>
          </a:p>
          <a:p>
            <a:pPr algn="just">
              <a:defRPr/>
            </a:pPr>
            <a:r>
              <a:rPr lang="en-US" sz="1600" b="1" dirty="0" err="1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Koutiala</a:t>
            </a:r>
            <a:r>
              <a:rPr lang="en-US" sz="1600" b="1" dirty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: </a:t>
            </a:r>
            <a:r>
              <a:rPr lang="en-US" sz="1600" dirty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Total seasonal rainfall decrease (3) and increase (2);</a:t>
            </a:r>
          </a:p>
          <a:p>
            <a:pPr algn="just">
              <a:defRPr/>
            </a:pPr>
            <a:endParaRPr lang="en-US" sz="1600" dirty="0">
              <a:solidFill>
                <a:srgbClr val="141414"/>
              </a:solidFill>
              <a:latin typeface="Arial" charset="0"/>
              <a:ea typeface="MS PGothic" charset="0"/>
              <a:cs typeface="MS PGothic" charset="0"/>
            </a:endParaRPr>
          </a:p>
          <a:p>
            <a:pPr algn="just">
              <a:defRPr/>
            </a:pPr>
            <a:r>
              <a:rPr lang="en-US" sz="1600" b="1" dirty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Bamako: </a:t>
            </a:r>
            <a:r>
              <a:rPr lang="en-US" sz="1600" dirty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Total seasonal rainfall decrease (3), no change(1)  and  increase (1)</a:t>
            </a:r>
          </a:p>
          <a:p>
            <a:pPr>
              <a:defRPr/>
            </a:pPr>
            <a:endParaRPr lang="en-US" dirty="0">
              <a:solidFill>
                <a:srgbClr val="141414"/>
              </a:solidFill>
              <a:latin typeface="Arial" charset="0"/>
              <a:ea typeface="MS PGothic" charset="0"/>
              <a:cs typeface="MS PGothic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52D1D6-C4C6-44BB-A45B-45CE9227AEF3}"/>
              </a:ext>
            </a:extLst>
          </p:cNvPr>
          <p:cNvSpPr txBox="1"/>
          <p:nvPr/>
        </p:nvSpPr>
        <p:spPr>
          <a:xfrm>
            <a:off x="152400" y="6380987"/>
            <a:ext cx="754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C00000"/>
                </a:solidFill>
              </a:rPr>
              <a:t>C</a:t>
            </a:r>
            <a:r>
              <a:rPr lang="en-GB" sz="1600" b="1" dirty="0" smtClean="0">
                <a:solidFill>
                  <a:srgbClr val="C00000"/>
                </a:solidFill>
              </a:rPr>
              <a:t>omparison </a:t>
            </a:r>
            <a:r>
              <a:rPr lang="en-GB" sz="1600" b="1" dirty="0">
                <a:solidFill>
                  <a:srgbClr val="C00000"/>
                </a:solidFill>
              </a:rPr>
              <a:t>between baseline and future seasonal rainfall across GCMs</a:t>
            </a:r>
          </a:p>
        </p:txBody>
      </p:sp>
    </p:spTree>
    <p:extLst>
      <p:ext uri="{BB962C8B-B14F-4D97-AF65-F5344CB8AC3E}">
        <p14:creationId xmlns:p14="http://schemas.microsoft.com/office/powerpoint/2010/main" val="2825838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95696" y="609600"/>
            <a:ext cx="8600210" cy="714392"/>
          </a:xfrm>
          <a:solidFill>
            <a:srgbClr val="FFFF00"/>
          </a:solidFill>
        </p:spPr>
        <p:txBody>
          <a:bodyPr/>
          <a:lstStyle/>
          <a:p>
            <a:pPr marL="0" algn="ctr"/>
            <a:r>
              <a:rPr lang="en-GB" sz="1600" b="1" dirty="0" smtClean="0">
                <a:solidFill>
                  <a:srgbClr val="141414"/>
                </a:solidFill>
              </a:rPr>
              <a:t>Onset </a:t>
            </a:r>
            <a:r>
              <a:rPr lang="en-GB" sz="1600" b="1" dirty="0">
                <a:solidFill>
                  <a:srgbClr val="141414"/>
                </a:solidFill>
              </a:rPr>
              <a:t>of growing </a:t>
            </a:r>
            <a:r>
              <a:rPr lang="en-GB" sz="1600" b="1" dirty="0" smtClean="0">
                <a:solidFill>
                  <a:srgbClr val="141414"/>
                </a:solidFill>
              </a:rPr>
              <a:t>season </a:t>
            </a:r>
            <a:r>
              <a:rPr lang="en-US" altLang="en-US" sz="1600" b="1" dirty="0" smtClean="0">
                <a:solidFill>
                  <a:srgbClr val="141414"/>
                </a:solidFill>
              </a:rPr>
              <a:t>under </a:t>
            </a:r>
            <a:r>
              <a:rPr lang="en-US" altLang="en-US" sz="1600" b="1" dirty="0">
                <a:solidFill>
                  <a:srgbClr val="141414"/>
                </a:solidFill>
              </a:rPr>
              <a:t>different moisture regime </a:t>
            </a:r>
          </a:p>
          <a:p>
            <a:pPr marL="0" algn="ctr"/>
            <a:r>
              <a:rPr lang="en-US" altLang="en-US" sz="1600" b="1" dirty="0">
                <a:solidFill>
                  <a:srgbClr val="141414"/>
                </a:solidFill>
              </a:rPr>
              <a:t>(</a:t>
            </a:r>
            <a:r>
              <a:rPr lang="en-US" altLang="en-US" sz="1600" b="1" dirty="0" err="1">
                <a:solidFill>
                  <a:srgbClr val="141414"/>
                </a:solidFill>
              </a:rPr>
              <a:t>Koutiala</a:t>
            </a:r>
            <a:r>
              <a:rPr lang="en-US" altLang="en-US" sz="1600" b="1" dirty="0">
                <a:solidFill>
                  <a:srgbClr val="141414"/>
                </a:solidFill>
              </a:rPr>
              <a:t>, </a:t>
            </a:r>
            <a:r>
              <a:rPr lang="en-US" altLang="en-US" sz="1600" b="1" dirty="0" err="1">
                <a:solidFill>
                  <a:srgbClr val="141414"/>
                </a:solidFill>
              </a:rPr>
              <a:t>Bougouni</a:t>
            </a:r>
            <a:r>
              <a:rPr lang="en-US" altLang="en-US" sz="1600" b="1" dirty="0">
                <a:solidFill>
                  <a:srgbClr val="141414"/>
                </a:solidFill>
              </a:rPr>
              <a:t> and Bamako)</a:t>
            </a:r>
            <a:endParaRPr lang="en-GB" sz="1600" b="1" dirty="0"/>
          </a:p>
          <a:p>
            <a:pPr marL="0"/>
            <a:endParaRPr lang="en-GB" sz="16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6570FB8-84E7-4444-B822-F10970146C39}"/>
              </a:ext>
            </a:extLst>
          </p:cNvPr>
          <p:cNvSpPr txBox="1"/>
          <p:nvPr/>
        </p:nvSpPr>
        <p:spPr>
          <a:xfrm>
            <a:off x="4724307" y="3667967"/>
            <a:ext cx="426729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srgbClr val="00B0F0"/>
                </a:solidFill>
                <a:latin typeface="Arial" charset="0"/>
                <a:ea typeface="MS PGothic" charset="0"/>
                <a:cs typeface="MS PGothic" charset="0"/>
              </a:rPr>
              <a:t>Koutiala: </a:t>
            </a:r>
            <a:r>
              <a:rPr lang="en-US" dirty="0">
                <a:solidFill>
                  <a:srgbClr val="00B0F0"/>
                </a:solidFill>
                <a:latin typeface="Arial" charset="0"/>
                <a:ea typeface="MS PGothic" charset="0"/>
                <a:cs typeface="MS PGothic" charset="0"/>
              </a:rPr>
              <a:t>Early onset of growing season (OGS) across GCMs compared to </a:t>
            </a:r>
            <a:r>
              <a:rPr lang="en-US" dirty="0" smtClean="0">
                <a:solidFill>
                  <a:srgbClr val="00B0F0"/>
                </a:solidFill>
                <a:latin typeface="Arial" charset="0"/>
                <a:ea typeface="MS PGothic" charset="0"/>
                <a:cs typeface="MS PGothic" charset="0"/>
              </a:rPr>
              <a:t>baseline.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en-US" dirty="0">
              <a:solidFill>
                <a:srgbClr val="00B0F0"/>
              </a:solidFill>
              <a:latin typeface="Arial" charset="0"/>
              <a:ea typeface="MS PGothic" charset="0"/>
              <a:cs typeface="MS PGothic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srgbClr val="00B0F0"/>
                </a:solidFill>
                <a:latin typeface="Arial" charset="0"/>
                <a:ea typeface="MS PGothic" charset="0"/>
                <a:cs typeface="MS PGothic" charset="0"/>
              </a:rPr>
              <a:t>Bougouni: </a:t>
            </a:r>
            <a:r>
              <a:rPr lang="en-US" dirty="0">
                <a:solidFill>
                  <a:srgbClr val="00B0F0"/>
                </a:solidFill>
                <a:latin typeface="Arial" charset="0"/>
                <a:ea typeface="MS PGothic" charset="0"/>
                <a:cs typeface="MS PGothic" charset="0"/>
              </a:rPr>
              <a:t>No significant  change in OGS  among GCMs expect for </a:t>
            </a:r>
            <a:r>
              <a:rPr lang="en-US" dirty="0" smtClean="0">
                <a:solidFill>
                  <a:srgbClr val="00B0F0"/>
                </a:solidFill>
                <a:latin typeface="Arial" charset="0"/>
                <a:ea typeface="MS PGothic" charset="0"/>
                <a:cs typeface="MS PGothic" charset="0"/>
              </a:rPr>
              <a:t>MPI-ESM-MR.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en-US" dirty="0">
              <a:solidFill>
                <a:srgbClr val="00B0F0"/>
              </a:solidFill>
              <a:latin typeface="Arial" charset="0"/>
              <a:ea typeface="MS PGothic" charset="0"/>
              <a:cs typeface="MS PGothic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srgbClr val="00B0F0"/>
                </a:solidFill>
                <a:latin typeface="Arial" charset="0"/>
                <a:ea typeface="MS PGothic" charset="0"/>
                <a:cs typeface="MS PGothic" charset="0"/>
              </a:rPr>
              <a:t>Bamako: </a:t>
            </a:r>
            <a:r>
              <a:rPr lang="en-US" dirty="0">
                <a:solidFill>
                  <a:srgbClr val="00B0F0"/>
                </a:solidFill>
                <a:latin typeface="Arial" charset="0"/>
                <a:ea typeface="MS PGothic" charset="0"/>
                <a:cs typeface="MS PGothic" charset="0"/>
              </a:rPr>
              <a:t>Delay in OGS across </a:t>
            </a:r>
            <a:r>
              <a:rPr lang="en-US" dirty="0" smtClean="0">
                <a:solidFill>
                  <a:srgbClr val="00B0F0"/>
                </a:solidFill>
                <a:latin typeface="Arial" charset="0"/>
                <a:ea typeface="MS PGothic" charset="0"/>
                <a:cs typeface="MS PGothic" charset="0"/>
              </a:rPr>
              <a:t>all the </a:t>
            </a:r>
            <a:r>
              <a:rPr lang="en-US" dirty="0">
                <a:solidFill>
                  <a:srgbClr val="00B0F0"/>
                </a:solidFill>
                <a:latin typeface="Arial" charset="0"/>
                <a:ea typeface="MS PGothic" charset="0"/>
                <a:cs typeface="MS PGothic" charset="0"/>
              </a:rPr>
              <a:t>GCMs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52D1D6-C4C6-44BB-A45B-45CE9227AEF3}"/>
              </a:ext>
            </a:extLst>
          </p:cNvPr>
          <p:cNvSpPr txBox="1"/>
          <p:nvPr/>
        </p:nvSpPr>
        <p:spPr>
          <a:xfrm>
            <a:off x="62345" y="6530289"/>
            <a:ext cx="79386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solidFill>
                  <a:srgbClr val="C00000"/>
                </a:solidFill>
              </a:rPr>
              <a:t>Comparison </a:t>
            </a:r>
            <a:r>
              <a:rPr lang="en-GB" sz="1600" b="1" dirty="0">
                <a:solidFill>
                  <a:srgbClr val="C00000"/>
                </a:solidFill>
              </a:rPr>
              <a:t>between baseline and future onset of growing season across GCMs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3BE96E-FFC7-44BD-814A-F4672C84AE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1203248"/>
            <a:ext cx="4572396" cy="25294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F36383-3B8A-47B8-B072-79F1E4F554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841720"/>
            <a:ext cx="4682134" cy="25795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17E1E66-1CF9-41EF-B9B5-46B4085822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06" y="1304316"/>
            <a:ext cx="4338685" cy="230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36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81000" y="609599"/>
            <a:ext cx="8229600" cy="760107"/>
          </a:xfrm>
          <a:solidFill>
            <a:srgbClr val="FFFF00"/>
          </a:solidFill>
        </p:spPr>
        <p:txBody>
          <a:bodyPr/>
          <a:lstStyle/>
          <a:p>
            <a:pPr marL="0" algn="ctr"/>
            <a:r>
              <a:rPr lang="en-GB" sz="1600" b="1" dirty="0">
                <a:solidFill>
                  <a:srgbClr val="141414"/>
                </a:solidFill>
              </a:rPr>
              <a:t>Length of growing season </a:t>
            </a:r>
            <a:r>
              <a:rPr lang="en-US" altLang="en-US" sz="1600" b="1" dirty="0">
                <a:solidFill>
                  <a:srgbClr val="141414"/>
                </a:solidFill>
              </a:rPr>
              <a:t>under different moisture regime </a:t>
            </a:r>
          </a:p>
          <a:p>
            <a:pPr marL="0" algn="ctr"/>
            <a:r>
              <a:rPr lang="en-US" altLang="en-US" sz="1600" b="1" dirty="0">
                <a:solidFill>
                  <a:srgbClr val="141414"/>
                </a:solidFill>
              </a:rPr>
              <a:t>(</a:t>
            </a:r>
            <a:r>
              <a:rPr lang="en-US" altLang="en-US" sz="1600" b="1" dirty="0" err="1">
                <a:solidFill>
                  <a:srgbClr val="141414"/>
                </a:solidFill>
              </a:rPr>
              <a:t>Koutiala</a:t>
            </a:r>
            <a:r>
              <a:rPr lang="en-US" altLang="en-US" sz="1600" b="1" dirty="0">
                <a:solidFill>
                  <a:srgbClr val="141414"/>
                </a:solidFill>
              </a:rPr>
              <a:t>, </a:t>
            </a:r>
            <a:r>
              <a:rPr lang="en-US" altLang="en-US" sz="1600" b="1" dirty="0" err="1">
                <a:solidFill>
                  <a:srgbClr val="141414"/>
                </a:solidFill>
              </a:rPr>
              <a:t>Bougouni</a:t>
            </a:r>
            <a:r>
              <a:rPr lang="en-US" altLang="en-US" sz="1600" b="1" dirty="0">
                <a:solidFill>
                  <a:srgbClr val="141414"/>
                </a:solidFill>
              </a:rPr>
              <a:t> and Bamako)</a:t>
            </a:r>
            <a:endParaRPr lang="en-GB" sz="1600" b="1" dirty="0"/>
          </a:p>
          <a:p>
            <a:pPr marL="0"/>
            <a:endParaRPr lang="en-GB" sz="16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6570FB8-84E7-4444-B822-F10970146C39}"/>
              </a:ext>
            </a:extLst>
          </p:cNvPr>
          <p:cNvSpPr txBox="1"/>
          <p:nvPr/>
        </p:nvSpPr>
        <p:spPr>
          <a:xfrm>
            <a:off x="4953000" y="4020604"/>
            <a:ext cx="3974539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b="1" dirty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Koutiala: </a:t>
            </a:r>
            <a:r>
              <a:rPr lang="en-US" dirty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Longer length of growing season(LGS) varied </a:t>
            </a:r>
            <a:r>
              <a:rPr lang="en-US" dirty="0" smtClean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from 134-140 </a:t>
            </a:r>
            <a:r>
              <a:rPr lang="en-US" dirty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days across </a:t>
            </a:r>
            <a:r>
              <a:rPr lang="en-US" dirty="0" smtClean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GCMs.</a:t>
            </a:r>
          </a:p>
          <a:p>
            <a:pPr algn="just">
              <a:defRPr/>
            </a:pPr>
            <a:endParaRPr lang="en-US" dirty="0">
              <a:solidFill>
                <a:srgbClr val="141414"/>
              </a:solidFill>
              <a:latin typeface="Arial" charset="0"/>
              <a:ea typeface="MS PGothic" charset="0"/>
              <a:cs typeface="MS PGothic" charset="0"/>
            </a:endParaRPr>
          </a:p>
          <a:p>
            <a:pPr algn="just">
              <a:defRPr/>
            </a:pPr>
            <a:r>
              <a:rPr lang="en-US" b="1" dirty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Bougouni: </a:t>
            </a:r>
            <a:r>
              <a:rPr lang="en-US" dirty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LGS increase (2), no change (1), Decrease (2</a:t>
            </a:r>
            <a:r>
              <a:rPr lang="en-US" dirty="0" smtClean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).</a:t>
            </a:r>
          </a:p>
          <a:p>
            <a:pPr algn="just">
              <a:defRPr/>
            </a:pPr>
            <a:endParaRPr lang="en-US" dirty="0">
              <a:solidFill>
                <a:srgbClr val="141414"/>
              </a:solidFill>
              <a:latin typeface="Arial" charset="0"/>
              <a:ea typeface="MS PGothic" charset="0"/>
              <a:cs typeface="MS PGothic" charset="0"/>
            </a:endParaRPr>
          </a:p>
          <a:p>
            <a:pPr algn="just">
              <a:defRPr/>
            </a:pPr>
            <a:r>
              <a:rPr lang="en-US" b="1" dirty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Bamako: </a:t>
            </a:r>
            <a:r>
              <a:rPr lang="en-US" dirty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Shorter LGS across GCMs compared to baseline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52D1D6-C4C6-44BB-A45B-45CE9227AEF3}"/>
              </a:ext>
            </a:extLst>
          </p:cNvPr>
          <p:cNvSpPr txBox="1"/>
          <p:nvPr/>
        </p:nvSpPr>
        <p:spPr>
          <a:xfrm>
            <a:off x="0" y="6517411"/>
            <a:ext cx="762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>
                <a:solidFill>
                  <a:srgbClr val="C00000"/>
                </a:solidFill>
              </a:rPr>
              <a:t>Comparison </a:t>
            </a:r>
            <a:r>
              <a:rPr lang="en-GB" sz="1600" b="1" dirty="0">
                <a:solidFill>
                  <a:srgbClr val="C00000"/>
                </a:solidFill>
              </a:rPr>
              <a:t>between baseline and future length of growing season across GCMs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D6FD81-399B-40E5-86BD-D3B01E83BE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2763" y="1482763"/>
            <a:ext cx="4495800" cy="25312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3B39158-A85F-4983-A228-0442029470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037153"/>
            <a:ext cx="4800600" cy="23275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4D5B355-C68F-408D-A167-F83B3ECFAB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236" y="1416068"/>
            <a:ext cx="4571999" cy="2468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66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84018" y="609600"/>
            <a:ext cx="8859982" cy="381000"/>
          </a:xfrm>
          <a:solidFill>
            <a:srgbClr val="FFFF00"/>
          </a:solidFill>
        </p:spPr>
        <p:txBody>
          <a:bodyPr/>
          <a:lstStyle/>
          <a:p>
            <a:pPr marL="0"/>
            <a:r>
              <a:rPr lang="en-US" altLang="en-US" sz="1600" b="1" dirty="0">
                <a:solidFill>
                  <a:srgbClr val="92D050"/>
                </a:solidFill>
              </a:rPr>
              <a:t>RCP8.5 climate analyses – Temperature regime (Koutiala, Bougouni and Bamako)</a:t>
            </a:r>
            <a:endParaRPr lang="en-GB" sz="1600" b="1" dirty="0">
              <a:solidFill>
                <a:srgbClr val="92D05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6570FB8-84E7-4444-B822-F10970146C39}"/>
              </a:ext>
            </a:extLst>
          </p:cNvPr>
          <p:cNvSpPr txBox="1"/>
          <p:nvPr/>
        </p:nvSpPr>
        <p:spPr>
          <a:xfrm>
            <a:off x="5173212" y="4072478"/>
            <a:ext cx="368217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n-US" dirty="0" err="1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T_max</a:t>
            </a:r>
            <a:r>
              <a:rPr lang="en-US" dirty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 increases significantly between baseline and GCMs across the sites  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Also, increased uniformly throughout the growing season 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B0F0"/>
                </a:solidFill>
                <a:latin typeface="Arial" charset="0"/>
                <a:ea typeface="MS PGothic" charset="0"/>
                <a:cs typeface="MS PGothic" charset="0"/>
              </a:rPr>
              <a:t>T_max increases larger </a:t>
            </a:r>
            <a:r>
              <a:rPr lang="en-US" dirty="0" smtClean="0">
                <a:solidFill>
                  <a:srgbClr val="00B0F0"/>
                </a:solidFill>
                <a:latin typeface="Arial" charset="0"/>
                <a:ea typeface="MS PGothic" charset="0"/>
                <a:cs typeface="MS PGothic" charset="0"/>
              </a:rPr>
              <a:t>in </a:t>
            </a:r>
            <a:r>
              <a:rPr lang="en-US" dirty="0" err="1" smtClean="0">
                <a:solidFill>
                  <a:srgbClr val="00B0F0"/>
                </a:solidFill>
                <a:latin typeface="Arial" charset="0"/>
                <a:ea typeface="MS PGothic" charset="0"/>
                <a:cs typeface="MS PGothic" charset="0"/>
              </a:rPr>
              <a:t>Koutiala</a:t>
            </a:r>
            <a:r>
              <a:rPr lang="en-US" dirty="0" smtClean="0">
                <a:solidFill>
                  <a:srgbClr val="00B0F0"/>
                </a:solidFill>
                <a:latin typeface="Arial" charset="0"/>
                <a:ea typeface="MS PGothic" charset="0"/>
                <a:cs typeface="MS PGothic" charset="0"/>
              </a:rPr>
              <a:t> </a:t>
            </a:r>
            <a:r>
              <a:rPr lang="en-US" dirty="0">
                <a:solidFill>
                  <a:srgbClr val="00B0F0"/>
                </a:solidFill>
                <a:latin typeface="Arial" charset="0"/>
                <a:ea typeface="MS PGothic" charset="0"/>
                <a:cs typeface="MS PGothic" charset="0"/>
              </a:rPr>
              <a:t>and Bamako than Bougouni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52D1D6-C4C6-44BB-A45B-45CE9227AEF3}"/>
              </a:ext>
            </a:extLst>
          </p:cNvPr>
          <p:cNvSpPr txBox="1"/>
          <p:nvPr/>
        </p:nvSpPr>
        <p:spPr>
          <a:xfrm>
            <a:off x="76200" y="6427751"/>
            <a:ext cx="7696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solidFill>
                  <a:srgbClr val="C00000"/>
                </a:solidFill>
              </a:rPr>
              <a:t>Comparison </a:t>
            </a:r>
            <a:r>
              <a:rPr lang="en-GB" sz="1600" b="1" dirty="0">
                <a:solidFill>
                  <a:srgbClr val="C00000"/>
                </a:solidFill>
              </a:rPr>
              <a:t>between baseline and projected maximum temperature across GCMs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934AF0-A317-42E9-9FF0-996195874A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1468753"/>
            <a:ext cx="4383742" cy="24936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7AD0EE3-9BAD-4628-BD32-D2B320DF9F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262" y="3886200"/>
            <a:ext cx="4572396" cy="25753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6ACECAE-8736-457E-8574-204B84CA97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451375"/>
            <a:ext cx="4648200" cy="243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9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16327" y="762000"/>
            <a:ext cx="8564418" cy="381000"/>
          </a:xfrm>
          <a:solidFill>
            <a:srgbClr val="FFFF00"/>
          </a:solidFill>
        </p:spPr>
        <p:txBody>
          <a:bodyPr/>
          <a:lstStyle/>
          <a:p>
            <a:pPr marL="0"/>
            <a:r>
              <a:rPr lang="en-US" altLang="en-US" sz="1600" b="1" dirty="0">
                <a:solidFill>
                  <a:srgbClr val="141414"/>
                </a:solidFill>
              </a:rPr>
              <a:t>RCP8.5 climate analyses – Temperature regime (Koutiala, Bougouni and Bamako)</a:t>
            </a:r>
            <a:endParaRPr lang="en-GB" sz="16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6570FB8-84E7-4444-B822-F10970146C39}"/>
              </a:ext>
            </a:extLst>
          </p:cNvPr>
          <p:cNvSpPr txBox="1"/>
          <p:nvPr/>
        </p:nvSpPr>
        <p:spPr>
          <a:xfrm>
            <a:off x="5142130" y="4050325"/>
            <a:ext cx="400187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As occurred in </a:t>
            </a:r>
            <a:r>
              <a:rPr lang="en-US" dirty="0" err="1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T_max</a:t>
            </a:r>
            <a:r>
              <a:rPr lang="en-US" dirty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, </a:t>
            </a:r>
            <a:r>
              <a:rPr lang="en-US" dirty="0" err="1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Tmin</a:t>
            </a:r>
            <a:r>
              <a:rPr lang="en-US" dirty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 increases between baseline and GCMs across the sites  however, minimum temperature increase uniformly throughout the growing season 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n-US" dirty="0" err="1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T_min</a:t>
            </a:r>
            <a:r>
              <a:rPr lang="en-US" dirty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 increases </a:t>
            </a:r>
            <a:r>
              <a:rPr lang="en-US" dirty="0" smtClean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larger in </a:t>
            </a:r>
            <a:r>
              <a:rPr lang="en-US" dirty="0" err="1" smtClean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Koutiala</a:t>
            </a:r>
            <a:r>
              <a:rPr lang="en-US" dirty="0" smtClean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 </a:t>
            </a:r>
            <a:r>
              <a:rPr lang="en-US" dirty="0">
                <a:solidFill>
                  <a:srgbClr val="141414"/>
                </a:solidFill>
                <a:latin typeface="Arial" charset="0"/>
                <a:ea typeface="MS PGothic" charset="0"/>
                <a:cs typeface="MS PGothic" charset="0"/>
              </a:rPr>
              <a:t>and Bougouni than Bamako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52D1D6-C4C6-44BB-A45B-45CE9227AEF3}"/>
              </a:ext>
            </a:extLst>
          </p:cNvPr>
          <p:cNvSpPr txBox="1"/>
          <p:nvPr/>
        </p:nvSpPr>
        <p:spPr>
          <a:xfrm>
            <a:off x="535098" y="6455863"/>
            <a:ext cx="81101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solidFill>
                  <a:srgbClr val="C00000"/>
                </a:solidFill>
              </a:rPr>
              <a:t>Comparison </a:t>
            </a:r>
            <a:r>
              <a:rPr lang="en-GB" sz="1600" b="1" dirty="0">
                <a:solidFill>
                  <a:srgbClr val="C00000"/>
                </a:solidFill>
              </a:rPr>
              <a:t>between baseline and projected minimum temperature across GCMs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BBB840-3D74-4F2E-996E-EAC5318348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524001"/>
            <a:ext cx="4868071" cy="2514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BFA8C26-7897-424E-B928-273B00BD66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0471" y="1524000"/>
            <a:ext cx="4069510" cy="257481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99A6F5D-BE83-4326-AB29-E6969DEAAD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098" y="4038601"/>
            <a:ext cx="4572396" cy="249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50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frica RISING presentation_templat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5" id="{B7572A97-F6F0-D241-99AD-81B164C75392}" vid="{B71C4711-9970-464C-BE92-AF95AC7E76C3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5" id="{B7572A97-F6F0-D241-99AD-81B164C75392}" vid="{35B6F308-29BA-1E43-A35F-D7641106767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mbria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mbria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89151CC3285AB44A726E4FF20DF659B" ma:contentTypeVersion="2" ma:contentTypeDescription="Create a new document." ma:contentTypeScope="" ma:versionID="fca73bb26319a383f0ca6a4bffdc501e">
  <xsd:schema xmlns:xsd="http://www.w3.org/2001/XMLSchema" xmlns:xs="http://www.w3.org/2001/XMLSchema" xmlns:p="http://schemas.microsoft.com/office/2006/metadata/properties" xmlns:ns2="9f5e9607-a28b-487e-b093-da60e75ee109" targetNamespace="http://schemas.microsoft.com/office/2006/metadata/properties" ma:root="true" ma:fieldsID="eff026812a92945e04c02a7a0b9b476f" ns2:_="">
    <xsd:import namespace="9f5e9607-a28b-487e-b093-da60e75ee109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5e9607-a28b-487e-b093-da60e75ee10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F0FE609-6AC4-4983-BBB6-959006EDF3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5e9607-a28b-487e-b093-da60e75ee1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5851436-67EF-41C7-86D1-3904960B830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3E26CE0-AB66-4F91-BD00-58CA3546E3E5}">
  <ds:schemaRefs>
    <ds:schemaRef ds:uri="http://www.w3.org/XML/1998/namespace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purl.org/dc/dcmitype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9f5e9607-a28b-487e-b093-da60e75ee109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Africa RISING presentation_template</Template>
  <TotalTime>1415</TotalTime>
  <Words>3523</Words>
  <Application>Microsoft Office PowerPoint</Application>
  <PresentationFormat>On-screen Show (4:3)</PresentationFormat>
  <Paragraphs>580</Paragraphs>
  <Slides>33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4" baseType="lpstr">
      <vt:lpstr>MS PGothic</vt:lpstr>
      <vt:lpstr>Arial</vt:lpstr>
      <vt:lpstr>Calibri</vt:lpstr>
      <vt:lpstr>Cambria</vt:lpstr>
      <vt:lpstr>Gill Sans</vt:lpstr>
      <vt:lpstr>MS Mincho</vt:lpstr>
      <vt:lpstr>Times New Roman</vt:lpstr>
      <vt:lpstr>Wingdings</vt:lpstr>
      <vt:lpstr>Africa RISING presentation_template</vt:lpstr>
      <vt:lpstr>1_Custom Design</vt:lpstr>
      <vt:lpstr>Chart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Jonathan Odhong', IITA</dc:creator>
  <cp:lastModifiedBy>Birhanu, Zemadim (ICRISAT-Mali)</cp:lastModifiedBy>
  <cp:revision>200</cp:revision>
  <cp:lastPrinted>2011-10-06T11:45:23Z</cp:lastPrinted>
  <dcterms:created xsi:type="dcterms:W3CDTF">2018-05-19T10:21:56Z</dcterms:created>
  <dcterms:modified xsi:type="dcterms:W3CDTF">2018-06-06T08:33:33Z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0x010100289151CC3285AB44A726E4FF20DF659B</vt:lpwstr>
  </property>
</Properties>
</file>